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2" r:id="rId2"/>
  </p:sldMasterIdLst>
  <p:notesMasterIdLst>
    <p:notesMasterId r:id="rId30"/>
  </p:notesMasterIdLst>
  <p:sldIdLst>
    <p:sldId id="256" r:id="rId3"/>
    <p:sldId id="375" r:id="rId4"/>
    <p:sldId id="527" r:id="rId5"/>
    <p:sldId id="529" r:id="rId6"/>
    <p:sldId id="530" r:id="rId7"/>
    <p:sldId id="531" r:id="rId8"/>
    <p:sldId id="532" r:id="rId9"/>
    <p:sldId id="533" r:id="rId10"/>
    <p:sldId id="534" r:id="rId11"/>
    <p:sldId id="535" r:id="rId12"/>
    <p:sldId id="537" r:id="rId13"/>
    <p:sldId id="538" r:id="rId14"/>
    <p:sldId id="536" r:id="rId15"/>
    <p:sldId id="540" r:id="rId16"/>
    <p:sldId id="539" r:id="rId17"/>
    <p:sldId id="542" r:id="rId18"/>
    <p:sldId id="543" r:id="rId19"/>
    <p:sldId id="544" r:id="rId20"/>
    <p:sldId id="545" r:id="rId21"/>
    <p:sldId id="546" r:id="rId22"/>
    <p:sldId id="547" r:id="rId23"/>
    <p:sldId id="548" r:id="rId24"/>
    <p:sldId id="553" r:id="rId25"/>
    <p:sldId id="552" r:id="rId26"/>
    <p:sldId id="551" r:id="rId27"/>
    <p:sldId id="554" r:id="rId28"/>
    <p:sldId id="504" r:id="rId2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ssam Mansour" initials="EM" lastIdx="1" clrIdx="0">
    <p:extLst>
      <p:ext uri="{19B8F6BF-5375-455C-9EA6-DF929625EA0E}">
        <p15:presenceInfo xmlns:p15="http://schemas.microsoft.com/office/powerpoint/2012/main" userId="S::emansou@staff.concordia.ca::742860eb-0638-4034-82ce-a9a48e5d72f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A50021"/>
    <a:srgbClr val="808080"/>
    <a:srgbClr val="C41230"/>
    <a:srgbClr val="5F5F5F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2" autoAdjust="0"/>
    <p:restoredTop sz="96405" autoAdjust="0"/>
  </p:normalViewPr>
  <p:slideViewPr>
    <p:cSldViewPr>
      <p:cViewPr varScale="1">
        <p:scale>
          <a:sx n="126" d="100"/>
          <a:sy n="126" d="100"/>
        </p:scale>
        <p:origin x="552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1T11:39:53.388" idx="1">
    <p:pos x="10" y="10"/>
    <p:text>the operating system tries its best to isolate processes so that a problem with one process doesn’t corrupt or cause havoc with another process.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1T11:39:53.388" idx="1">
    <p:pos x="10" y="10"/>
    <p:text>the operating system tries its best to isolate processes so that a problem with one process doesn’t corrupt or cause havoc with another process.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1T11:39:53.388" idx="1">
    <p:pos x="10" y="10"/>
    <p:text>the operating system tries its best to isolate processes so that a problem with one process doesn’t corrupt or cause havoc with another process.</p:text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8FEAA7-AF84-439E-8333-17322E62D621}" type="doc">
      <dgm:prSet loTypeId="urn:microsoft.com/office/officeart/2005/8/layout/venn2" loCatId="relationship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4026E69-717D-4425-ACEC-507F159AB832}">
      <dgm:prSet phldrT="[Text]"/>
      <dgm:spPr/>
      <dgm:t>
        <a:bodyPr/>
        <a:lstStyle/>
        <a:p>
          <a:endParaRPr lang="en-US" dirty="0"/>
        </a:p>
      </dgm:t>
    </dgm:pt>
    <dgm:pt modelId="{CC5DFC46-CFBF-44B6-A192-2571D63283CD}" type="parTrans" cxnId="{7DDA909D-C58B-4E37-ACB6-998E973AF52D}">
      <dgm:prSet/>
      <dgm:spPr/>
      <dgm:t>
        <a:bodyPr/>
        <a:lstStyle/>
        <a:p>
          <a:endParaRPr lang="en-US"/>
        </a:p>
      </dgm:t>
    </dgm:pt>
    <dgm:pt modelId="{7674203A-75EC-45AA-B0EE-495644B66CD8}" type="sibTrans" cxnId="{7DDA909D-C58B-4E37-ACB6-998E973AF52D}">
      <dgm:prSet/>
      <dgm:spPr/>
      <dgm:t>
        <a:bodyPr/>
        <a:lstStyle/>
        <a:p>
          <a:endParaRPr lang="en-US"/>
        </a:p>
      </dgm:t>
    </dgm:pt>
    <dgm:pt modelId="{4D87082F-AF1A-4679-A2B2-2C5FA62F4E6B}">
      <dgm:prSet phldrT="[Text]"/>
      <dgm:spPr/>
      <dgm:t>
        <a:bodyPr/>
        <a:lstStyle/>
        <a:p>
          <a:endParaRPr lang="en-US" dirty="0"/>
        </a:p>
      </dgm:t>
    </dgm:pt>
    <dgm:pt modelId="{D3FA4EE1-FA28-46B8-A4BE-F54BC169F07D}" type="sibTrans" cxnId="{F03CD0AA-FA1F-48C9-B507-AFDAE2552DF9}">
      <dgm:prSet/>
      <dgm:spPr/>
      <dgm:t>
        <a:bodyPr/>
        <a:lstStyle/>
        <a:p>
          <a:endParaRPr lang="en-US"/>
        </a:p>
      </dgm:t>
    </dgm:pt>
    <dgm:pt modelId="{84371D1A-4DAD-40C4-BF7C-8761C8AF5E91}" type="parTrans" cxnId="{F03CD0AA-FA1F-48C9-B507-AFDAE2552DF9}">
      <dgm:prSet/>
      <dgm:spPr/>
      <dgm:t>
        <a:bodyPr/>
        <a:lstStyle/>
        <a:p>
          <a:endParaRPr lang="en-US"/>
        </a:p>
      </dgm:t>
    </dgm:pt>
    <dgm:pt modelId="{74CD39AF-3465-480B-8304-E9E791FDC9C2}" type="pres">
      <dgm:prSet presAssocID="{018FEAA7-AF84-439E-8333-17322E62D621}" presName="Name0" presStyleCnt="0">
        <dgm:presLayoutVars>
          <dgm:chMax val="7"/>
          <dgm:resizeHandles val="exact"/>
        </dgm:presLayoutVars>
      </dgm:prSet>
      <dgm:spPr/>
    </dgm:pt>
    <dgm:pt modelId="{0CAC04E0-92EB-4543-8D54-AEAA6796ADF0}" type="pres">
      <dgm:prSet presAssocID="{018FEAA7-AF84-439E-8333-17322E62D621}" presName="comp1" presStyleCnt="0"/>
      <dgm:spPr/>
    </dgm:pt>
    <dgm:pt modelId="{CF7464D4-1C85-4C20-B41A-5E10C261640E}" type="pres">
      <dgm:prSet presAssocID="{018FEAA7-AF84-439E-8333-17322E62D621}" presName="circle1" presStyleLbl="node1" presStyleIdx="0" presStyleCnt="2" custScaleX="108179"/>
      <dgm:spPr/>
    </dgm:pt>
    <dgm:pt modelId="{55FBB577-A1B1-487C-BEC6-C7BECE0DAE65}" type="pres">
      <dgm:prSet presAssocID="{018FEAA7-AF84-439E-8333-17322E62D621}" presName="c1text" presStyleLbl="node1" presStyleIdx="0" presStyleCnt="2">
        <dgm:presLayoutVars>
          <dgm:bulletEnabled val="1"/>
        </dgm:presLayoutVars>
      </dgm:prSet>
      <dgm:spPr/>
    </dgm:pt>
    <dgm:pt modelId="{8A0F1221-6B3E-4C8C-9678-A9114B74CC3A}" type="pres">
      <dgm:prSet presAssocID="{018FEAA7-AF84-439E-8333-17322E62D621}" presName="comp2" presStyleCnt="0"/>
      <dgm:spPr/>
    </dgm:pt>
    <dgm:pt modelId="{551CEFC5-6894-4720-A8D7-E70E7CE94AE9}" type="pres">
      <dgm:prSet presAssocID="{018FEAA7-AF84-439E-8333-17322E62D621}" presName="circle2" presStyleLbl="node1" presStyleIdx="1" presStyleCnt="2" custScaleX="121344" custScaleY="99397" custLinFactNeighborY="8895"/>
      <dgm:spPr/>
    </dgm:pt>
    <dgm:pt modelId="{2FF87E9A-96AA-458A-A924-16CF71288B22}" type="pres">
      <dgm:prSet presAssocID="{018FEAA7-AF84-439E-8333-17322E62D621}" presName="c2text" presStyleLbl="node1" presStyleIdx="1" presStyleCnt="2">
        <dgm:presLayoutVars>
          <dgm:bulletEnabled val="1"/>
        </dgm:presLayoutVars>
      </dgm:prSet>
      <dgm:spPr/>
    </dgm:pt>
  </dgm:ptLst>
  <dgm:cxnLst>
    <dgm:cxn modelId="{EF7C9D12-26BC-4FCD-802A-30F3D8D3A143}" type="presOf" srcId="{018FEAA7-AF84-439E-8333-17322E62D621}" destId="{74CD39AF-3465-480B-8304-E9E791FDC9C2}" srcOrd="0" destOrd="0" presId="urn:microsoft.com/office/officeart/2005/8/layout/venn2"/>
    <dgm:cxn modelId="{80724063-7BCA-4FA4-B7F1-71FF67875B08}" type="presOf" srcId="{4D87082F-AF1A-4679-A2B2-2C5FA62F4E6B}" destId="{CF7464D4-1C85-4C20-B41A-5E10C261640E}" srcOrd="0" destOrd="0" presId="urn:microsoft.com/office/officeart/2005/8/layout/venn2"/>
    <dgm:cxn modelId="{B5CC019C-2E1C-4AD9-B800-0D0671573225}" type="presOf" srcId="{4D87082F-AF1A-4679-A2B2-2C5FA62F4E6B}" destId="{55FBB577-A1B1-487C-BEC6-C7BECE0DAE65}" srcOrd="1" destOrd="0" presId="urn:microsoft.com/office/officeart/2005/8/layout/venn2"/>
    <dgm:cxn modelId="{7DDA909D-C58B-4E37-ACB6-998E973AF52D}" srcId="{018FEAA7-AF84-439E-8333-17322E62D621}" destId="{14026E69-717D-4425-ACEC-507F159AB832}" srcOrd="1" destOrd="0" parTransId="{CC5DFC46-CFBF-44B6-A192-2571D63283CD}" sibTransId="{7674203A-75EC-45AA-B0EE-495644B66CD8}"/>
    <dgm:cxn modelId="{F03CD0AA-FA1F-48C9-B507-AFDAE2552DF9}" srcId="{018FEAA7-AF84-439E-8333-17322E62D621}" destId="{4D87082F-AF1A-4679-A2B2-2C5FA62F4E6B}" srcOrd="0" destOrd="0" parTransId="{84371D1A-4DAD-40C4-BF7C-8761C8AF5E91}" sibTransId="{D3FA4EE1-FA28-46B8-A4BE-F54BC169F07D}"/>
    <dgm:cxn modelId="{9F0064C9-B233-49C1-89D6-406FD34E92C3}" type="presOf" srcId="{14026E69-717D-4425-ACEC-507F159AB832}" destId="{2FF87E9A-96AA-458A-A924-16CF71288B22}" srcOrd="1" destOrd="0" presId="urn:microsoft.com/office/officeart/2005/8/layout/venn2"/>
    <dgm:cxn modelId="{0CD9F1FF-92AE-4F4C-9118-F9A5309CDC59}" type="presOf" srcId="{14026E69-717D-4425-ACEC-507F159AB832}" destId="{551CEFC5-6894-4720-A8D7-E70E7CE94AE9}" srcOrd="0" destOrd="0" presId="urn:microsoft.com/office/officeart/2005/8/layout/venn2"/>
    <dgm:cxn modelId="{1F84999A-EA1C-4F65-836F-58A1C42B055C}" type="presParOf" srcId="{74CD39AF-3465-480B-8304-E9E791FDC9C2}" destId="{0CAC04E0-92EB-4543-8D54-AEAA6796ADF0}" srcOrd="0" destOrd="0" presId="urn:microsoft.com/office/officeart/2005/8/layout/venn2"/>
    <dgm:cxn modelId="{C8B7F6F6-A728-41B8-A24B-3CC85C198FD2}" type="presParOf" srcId="{0CAC04E0-92EB-4543-8D54-AEAA6796ADF0}" destId="{CF7464D4-1C85-4C20-B41A-5E10C261640E}" srcOrd="0" destOrd="0" presId="urn:microsoft.com/office/officeart/2005/8/layout/venn2"/>
    <dgm:cxn modelId="{82CE9D12-C0E2-406D-9F56-F9C5508E747F}" type="presParOf" srcId="{0CAC04E0-92EB-4543-8D54-AEAA6796ADF0}" destId="{55FBB577-A1B1-487C-BEC6-C7BECE0DAE65}" srcOrd="1" destOrd="0" presId="urn:microsoft.com/office/officeart/2005/8/layout/venn2"/>
    <dgm:cxn modelId="{848937C7-1ED4-4153-9965-CF4467B6262D}" type="presParOf" srcId="{74CD39AF-3465-480B-8304-E9E791FDC9C2}" destId="{8A0F1221-6B3E-4C8C-9678-A9114B74CC3A}" srcOrd="1" destOrd="0" presId="urn:microsoft.com/office/officeart/2005/8/layout/venn2"/>
    <dgm:cxn modelId="{F6CC75DB-875E-491E-A013-42363148F347}" type="presParOf" srcId="{8A0F1221-6B3E-4C8C-9678-A9114B74CC3A}" destId="{551CEFC5-6894-4720-A8D7-E70E7CE94AE9}" srcOrd="0" destOrd="0" presId="urn:microsoft.com/office/officeart/2005/8/layout/venn2"/>
    <dgm:cxn modelId="{344D6992-332A-4177-82BD-64F91DC1CDEC}" type="presParOf" srcId="{8A0F1221-6B3E-4C8C-9678-A9114B74CC3A}" destId="{2FF87E9A-96AA-458A-A924-16CF71288B22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464D4-1C85-4C20-B41A-5E10C261640E}">
      <dsp:nvSpPr>
        <dsp:cNvPr id="0" name=""/>
        <dsp:cNvSpPr/>
      </dsp:nvSpPr>
      <dsp:spPr>
        <a:xfrm>
          <a:off x="990603" y="0"/>
          <a:ext cx="4800593" cy="44376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2130744" y="332822"/>
        <a:ext cx="2520311" cy="754398"/>
      </dsp:txXfrm>
    </dsp:sp>
    <dsp:sp modelId="{551CEFC5-6894-4720-A8D7-E70E7CE94AE9}">
      <dsp:nvSpPr>
        <dsp:cNvPr id="0" name=""/>
        <dsp:cNvSpPr/>
      </dsp:nvSpPr>
      <dsp:spPr>
        <a:xfrm>
          <a:off x="1371596" y="1129478"/>
          <a:ext cx="4038606" cy="3308160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800" kern="1200" dirty="0"/>
        </a:p>
      </dsp:txBody>
      <dsp:txXfrm>
        <a:off x="1963036" y="1956518"/>
        <a:ext cx="2855726" cy="1654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D10B35-9BA1-4EFA-A97F-0211293A2C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32ABD-858A-4141-BD3D-167BF0670D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8C3A2AF2-EAB5-42F2-843B-AA3BF1E3EBBC}" type="datetimeFigureOut">
              <a:rPr lang="en-US"/>
              <a:pPr>
                <a:defRPr/>
              </a:pPr>
              <a:t>1/18/21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880E8C9-A5BB-4031-B299-4CCF520C1C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9436C3B-EB8A-427C-BE86-4D0071B52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F2E70-4588-480E-ADA4-514F61F8A79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909F0-F412-4739-A97E-A81CDD5018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02F5186-457B-48E6-B657-30D0534A8E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5006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A4980-84F6-4B8A-ADD0-4F4AA28FDB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7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BBE24B92-18A3-47CF-B251-E7F14D9EE5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62F5FCD1-A1D7-4EE6-929F-5DD757EFAC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36F42453-465A-4416-97F7-BC3DB4C98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1B75140-EBC8-41F8-A0AC-47F25E3E0F47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066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80FA951-5A47-49C3-AA3A-5FE45835350E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406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(a) Java runtime environment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F5186-457B-48E6-B657-30D0534A8E16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3051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(a) Java runtime environment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F5186-457B-48E6-B657-30D0534A8E16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9883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(a) Java runtime environment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F5186-457B-48E6-B657-30D0534A8E16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2669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(a) Java runtime environment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F5186-457B-48E6-B657-30D0534A8E16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0672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(a) Java runtime environment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F5186-457B-48E6-B657-30D0534A8E16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6408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(a) Java runtime environment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F5186-457B-48E6-B657-30D0534A8E16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338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CBB81-D996-45DD-B471-B5CCC20B796D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122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6BA19-72E9-4837-A60C-1743973BF13D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33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B9EA39-B878-4919-926D-201D49DB2F0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724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s6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69823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37BCBB81-D996-45DD-B471-B5CCC20B796D}" type="datetime1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27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B6475CC-4C3C-4985-9A0D-0AD10955CBC3}" type="datetime1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94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8C488CEE-0121-4ADB-B8FD-CCEF6914BF7E}" type="datetime1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25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48C9683C-4871-4C8F-BEEA-10AF86B392BF}" type="datetime1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26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DB40BE36-488E-4863-BE8B-D3A83D23C034}" type="datetime1">
              <a:rPr lang="en-US" smtClean="0"/>
              <a:t>1/18/21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179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898F92F1-570F-44E4-BBF4-1F8F64D4D95A}" type="datetime1">
              <a:rPr lang="en-US" smtClean="0"/>
              <a:t>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63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3753877-7FD5-4441-908E-24202D23D682}" type="datetime1">
              <a:rPr lang="en-US" smtClean="0"/>
              <a:t>1/18/21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1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320676"/>
            <a:ext cx="8228013" cy="1055688"/>
          </a:xfrm>
        </p:spPr>
        <p:txBody>
          <a:bodyPr>
            <a:normAutofit/>
          </a:bodyPr>
          <a:lstStyle>
            <a:lvl1pPr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6475CC-4C3C-4985-9A0D-0AD10955CBC3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324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9733D58C-3E0D-4875-BD18-5F8E67BFAEE4}" type="datetime1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049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CBFD6FDA-026B-4FDA-86C9-6656EB6D6CC7}" type="datetime1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63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DDC6BA19-72E9-4837-A60C-1743973BF13D}" type="datetime1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069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8B9EA39-B878-4919-926D-201D49DB2F06}" type="datetime1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9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488CEE-0121-4ADB-B8FD-CCEF6914BF7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23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C9683C-4871-4C8F-BEEA-10AF86B392BF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92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40BE36-488E-4863-BE8B-D3A83D23C034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7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F92F1-570F-44E4-BBF4-1F8F64D4D95A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1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53877-7FD5-4441-908E-24202D23D682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950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33D58C-3E0D-4875-BD18-5F8E67BFAEE4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64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FD6FDA-026B-4FDA-86C9-6656EB6D6CC7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95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481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nb-NO"/>
              <a:t>M. Hammoud &amp; M. Sakr-- 2011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4018BDF-3348-4C5B-99DA-BEA80FC25D1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33457" y="6266890"/>
            <a:ext cx="2280103" cy="463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7FD5F6-C870-44FD-A034-5AC46678175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733457" y="6266890"/>
            <a:ext cx="2280103" cy="4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5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Distributed Systems Design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COMP 6231</a:t>
            </a:r>
            <a:br>
              <a:rPr lang="en-US" dirty="0">
                <a:solidFill>
                  <a:srgbClr val="0070C0"/>
                </a:solidFill>
                <a:latin typeface="Times New Roman" pitchFamily="18" charset="0"/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47393"/>
            <a:ext cx="9144000" cy="2023258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sz="4800" dirty="0"/>
              <a:t>Processes</a:t>
            </a:r>
            <a:r>
              <a:rPr lang="en-US" altLang="en-US" sz="3900" dirty="0"/>
              <a:t> </a:t>
            </a:r>
          </a:p>
          <a:p>
            <a:endParaRPr lang="en-US" altLang="en-US" sz="3900" dirty="0"/>
          </a:p>
          <a:p>
            <a:r>
              <a:rPr lang="en-US" sz="3000" dirty="0"/>
              <a:t>Lecture 3</a:t>
            </a:r>
          </a:p>
          <a:p>
            <a:endParaRPr lang="en-US" sz="3000" dirty="0"/>
          </a:p>
          <a:p>
            <a:r>
              <a:rPr lang="en-US" sz="3000" dirty="0" err="1"/>
              <a:t>Essam</a:t>
            </a:r>
            <a:r>
              <a:rPr lang="en-US" sz="3000" dirty="0"/>
              <a:t> Mansour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59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801624" y="1376364"/>
            <a:ext cx="10588752" cy="4419600"/>
          </a:xfrm>
        </p:spPr>
        <p:txBody>
          <a:bodyPr/>
          <a:lstStyle/>
          <a:p>
            <a:r>
              <a:rPr lang="en-CA" dirty="0"/>
              <a:t>A thread could be defined as the unit of execution within a process.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sz="1800" dirty="0"/>
          </a:p>
          <a:p>
            <a:endParaRPr lang="en-US" altLang="en-US" sz="1800" dirty="0"/>
          </a:p>
        </p:txBody>
      </p:sp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Processes vs Threads</a:t>
            </a:r>
          </a:p>
        </p:txBody>
      </p:sp>
      <p:pic>
        <p:nvPicPr>
          <p:cNvPr id="5122" name="Picture 2" descr="diagram of single and multi-treaded process">
            <a:extLst>
              <a:ext uri="{FF2B5EF4-FFF2-40B4-BE49-F238E27FC236}">
                <a16:creationId xmlns:a16="http://schemas.microsoft.com/office/drawing/2014/main" id="{9D9FEF29-FCC4-3F4E-BC89-35665D3FF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56" y="2223533"/>
            <a:ext cx="5026422" cy="462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6E5CEF-5ED6-5A4A-A985-371CED956016}"/>
              </a:ext>
            </a:extLst>
          </p:cNvPr>
          <p:cNvSpPr/>
          <p:nvPr/>
        </p:nvSpPr>
        <p:spPr>
          <a:xfrm>
            <a:off x="8791296" y="4335741"/>
            <a:ext cx="2089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What multithreaded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process does share?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F7DB5-44D5-484A-8B86-3A0CD4D99AA6}"/>
              </a:ext>
            </a:extLst>
          </p:cNvPr>
          <p:cNvSpPr txBox="1"/>
          <p:nvPr/>
        </p:nvSpPr>
        <p:spPr>
          <a:xfrm>
            <a:off x="8458200" y="2828835"/>
            <a:ext cx="3236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Threads could be seen as</a:t>
            </a:r>
          </a:p>
          <a:p>
            <a:r>
              <a:rPr lang="en-CA" dirty="0"/>
              <a:t>lightweight processes as </a:t>
            </a:r>
          </a:p>
          <a:p>
            <a:r>
              <a:rPr lang="en-CA" dirty="0"/>
              <a:t>they have their own stack but </a:t>
            </a:r>
          </a:p>
          <a:p>
            <a:r>
              <a:rPr lang="en-CA" dirty="0"/>
              <a:t>can access shared data.</a:t>
            </a:r>
            <a:endParaRPr lang="en-US" dirty="0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8D29A16E-90A4-FE45-B27C-86DEA8522966}"/>
              </a:ext>
            </a:extLst>
          </p:cNvPr>
          <p:cNvSpPr/>
          <p:nvPr/>
        </p:nvSpPr>
        <p:spPr>
          <a:xfrm rot="392522">
            <a:off x="8535246" y="3996618"/>
            <a:ext cx="2512074" cy="1362341"/>
          </a:xfrm>
          <a:prstGeom prst="clou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31F5A-4371-8343-8AE1-BAA7CA69C6B1}"/>
              </a:ext>
            </a:extLst>
          </p:cNvPr>
          <p:cNvSpPr/>
          <p:nvPr/>
        </p:nvSpPr>
        <p:spPr>
          <a:xfrm>
            <a:off x="8791296" y="4103235"/>
            <a:ext cx="229261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Is it easier to </a:t>
            </a:r>
          </a:p>
          <a:p>
            <a:r>
              <a:rPr lang="en-US" sz="1600" dirty="0">
                <a:solidFill>
                  <a:schemeClr val="bg1"/>
                </a:solidFill>
              </a:rPr>
              <a:t>enable communication </a:t>
            </a:r>
          </a:p>
          <a:p>
            <a:r>
              <a:rPr lang="en-US" sz="1600" dirty="0">
                <a:solidFill>
                  <a:schemeClr val="bg1"/>
                </a:solidFill>
              </a:rPr>
              <a:t>between threads or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Processes?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2D1A81-6909-3743-AC27-1D8D67559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761" y="4253758"/>
            <a:ext cx="1759793" cy="1935167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7ED61CC-1B71-284D-B2DE-9870373FC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3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Processes vs Threads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CBB0A34F-3A7B-A64F-BEE3-3195FDD6E242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5666467"/>
            <a:ext cx="109728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en-US" dirty="0"/>
              <a:t>Figure 3-1. </a:t>
            </a:r>
            <a:r>
              <a:rPr lang="en-US" altLang="en-US" b="1" dirty="0"/>
              <a:t>Context switching </a:t>
            </a:r>
            <a:r>
              <a:rPr lang="en-US" altLang="en-US" dirty="0"/>
              <a:t>as the result of </a:t>
            </a:r>
            <a:r>
              <a:rPr lang="en-US" altLang="en-US" dirty="0" err="1"/>
              <a:t>interprocess</a:t>
            </a:r>
            <a:r>
              <a:rPr lang="en-US" altLang="en-US" dirty="0"/>
              <a:t> communication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872045E7-BF0E-504D-914C-DAFE821F5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73930"/>
            <a:ext cx="7646987" cy="30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A774478-FE10-324B-87F3-1F7AD8271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698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Processes vs Threads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124147-3C7F-644C-8EB3-EE86A27AA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831" y="1600200"/>
            <a:ext cx="10588752" cy="4419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CA" dirty="0">
                <a:solidFill>
                  <a:srgbClr val="FF0000"/>
                </a:solidFill>
              </a:rPr>
              <a:t>Why use threads?</a:t>
            </a:r>
          </a:p>
          <a:p>
            <a:r>
              <a:rPr lang="en-CA" dirty="0"/>
              <a:t>Avoid needless blocking: </a:t>
            </a:r>
          </a:p>
          <a:p>
            <a:pPr lvl="1"/>
            <a:r>
              <a:rPr lang="en-CA" dirty="0"/>
              <a:t>a single-threaded process will block when doing I/O; in a multi-threaded process, the operating system can switch the CPU to another thread in that process. </a:t>
            </a:r>
          </a:p>
          <a:p>
            <a:r>
              <a:rPr lang="en-CA" dirty="0"/>
              <a:t>Exploit parallelism: </a:t>
            </a:r>
          </a:p>
          <a:p>
            <a:pPr lvl="1"/>
            <a:r>
              <a:rPr lang="en-CA" dirty="0"/>
              <a:t>the threads in a multi-threaded process can be scheduled to run in parallel on a multiprocessor or multicore processor. </a:t>
            </a:r>
          </a:p>
          <a:p>
            <a:r>
              <a:rPr lang="en-CA" dirty="0"/>
              <a:t>Avoid process switching: </a:t>
            </a:r>
          </a:p>
          <a:p>
            <a:pPr lvl="1"/>
            <a:r>
              <a:rPr lang="en-CA" dirty="0"/>
              <a:t>structure large applications not as a collection of processes, but through multiple threads. </a:t>
            </a:r>
          </a:p>
          <a:p>
            <a:pPr marL="0" indent="0">
              <a:buNone/>
            </a:pPr>
            <a:r>
              <a:rPr lang="en-CA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sz="1800" dirty="0"/>
          </a:p>
          <a:p>
            <a:endParaRPr lang="en-US" altLang="en-US" sz="1800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9F3A566B-1767-724C-8EF3-267A4EDDD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61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801624" y="1376364"/>
            <a:ext cx="10588752" cy="4419600"/>
          </a:xfrm>
        </p:spPr>
        <p:txBody>
          <a:bodyPr/>
          <a:lstStyle/>
          <a:p>
            <a:r>
              <a:rPr lang="en-CA" dirty="0"/>
              <a:t>A thread could be defined as the unit of execution within a process.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sz="1800" dirty="0"/>
          </a:p>
          <a:p>
            <a:endParaRPr lang="en-US" altLang="en-US" sz="1800" dirty="0"/>
          </a:p>
        </p:txBody>
      </p:sp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Processes vs Threads</a:t>
            </a:r>
          </a:p>
        </p:txBody>
      </p:sp>
      <p:pic>
        <p:nvPicPr>
          <p:cNvPr id="5122" name="Picture 2" descr="diagram of single and multi-treaded process">
            <a:extLst>
              <a:ext uri="{FF2B5EF4-FFF2-40B4-BE49-F238E27FC236}">
                <a16:creationId xmlns:a16="http://schemas.microsoft.com/office/drawing/2014/main" id="{9D9FEF29-FCC4-3F4E-BC89-35665D3FF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56" y="2223533"/>
            <a:ext cx="5026422" cy="462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6E5CEF-5ED6-5A4A-A985-371CED956016}"/>
              </a:ext>
            </a:extLst>
          </p:cNvPr>
          <p:cNvSpPr/>
          <p:nvPr/>
        </p:nvSpPr>
        <p:spPr>
          <a:xfrm>
            <a:off x="8791296" y="4335741"/>
            <a:ext cx="2089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What multithreaded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process does share?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F7DB5-44D5-484A-8B86-3A0CD4D99AA6}"/>
              </a:ext>
            </a:extLst>
          </p:cNvPr>
          <p:cNvSpPr txBox="1"/>
          <p:nvPr/>
        </p:nvSpPr>
        <p:spPr>
          <a:xfrm>
            <a:off x="8458200" y="2828835"/>
            <a:ext cx="3236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Threads could be seen as</a:t>
            </a:r>
          </a:p>
          <a:p>
            <a:r>
              <a:rPr lang="en-CA" dirty="0"/>
              <a:t>lightweight processes as </a:t>
            </a:r>
          </a:p>
          <a:p>
            <a:r>
              <a:rPr lang="en-CA" dirty="0"/>
              <a:t>they have their own stack but </a:t>
            </a:r>
          </a:p>
          <a:p>
            <a:r>
              <a:rPr lang="en-CA" dirty="0"/>
              <a:t>can access shared data.</a:t>
            </a:r>
            <a:endParaRPr lang="en-US" dirty="0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8D29A16E-90A4-FE45-B27C-86DEA8522966}"/>
              </a:ext>
            </a:extLst>
          </p:cNvPr>
          <p:cNvSpPr/>
          <p:nvPr/>
        </p:nvSpPr>
        <p:spPr>
          <a:xfrm rot="392522">
            <a:off x="8535246" y="3996618"/>
            <a:ext cx="2512074" cy="1362341"/>
          </a:xfrm>
          <a:prstGeom prst="clou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31F5A-4371-8343-8AE1-BAA7CA69C6B1}"/>
              </a:ext>
            </a:extLst>
          </p:cNvPr>
          <p:cNvSpPr/>
          <p:nvPr/>
        </p:nvSpPr>
        <p:spPr>
          <a:xfrm>
            <a:off x="8820504" y="4253758"/>
            <a:ext cx="19415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Which ones are </a:t>
            </a:r>
          </a:p>
          <a:p>
            <a:r>
              <a:rPr lang="en-US" sz="1600" dirty="0">
                <a:solidFill>
                  <a:schemeClr val="bg1"/>
                </a:solidFill>
              </a:rPr>
              <a:t>more vulnerable to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Problems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2D1A81-6909-3743-AC27-1D8D67559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761" y="4253758"/>
            <a:ext cx="1759793" cy="1935167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5034E6A-8759-A348-A250-5B16DBA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2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Processes vs Threads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6289785-9F14-4A44-BCA0-9E65A2143A97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5400675"/>
            <a:ext cx="11506199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altLang="en-US" dirty="0"/>
              <a:t>Figure 3-3. A multithreaded server organized in a dispatcher/worker model.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58F300AE-31DB-1C45-8794-02A040179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64" y="1524000"/>
            <a:ext cx="7054850" cy="35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FA0E449D-BA16-C647-8039-08D7A2FC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1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801624" y="1376364"/>
            <a:ext cx="10588752" cy="4419600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Design Choose: Process over Thread or Thread over Process?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</a:rPr>
              <a:t>Use-cases:</a:t>
            </a:r>
          </a:p>
          <a:p>
            <a:pPr>
              <a:buFontTx/>
              <a:buChar char="-"/>
            </a:pPr>
            <a:r>
              <a:rPr lang="en-CA" dirty="0"/>
              <a:t>The Chrome browser </a:t>
            </a:r>
          </a:p>
          <a:p>
            <a:pPr>
              <a:buFontTx/>
              <a:buChar char="-"/>
            </a:pPr>
            <a:r>
              <a:rPr lang="en-CA" dirty="0"/>
              <a:t>Spreadsheeted</a:t>
            </a:r>
          </a:p>
          <a:p>
            <a:pPr>
              <a:buFontTx/>
              <a:buChar char="-"/>
            </a:pPr>
            <a:r>
              <a:rPr lang="en-CA" dirty="0"/>
              <a:t>A web client 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sz="1800" dirty="0"/>
          </a:p>
          <a:p>
            <a:endParaRPr lang="en-US" altLang="en-US" sz="1800" dirty="0"/>
          </a:p>
        </p:txBody>
      </p:sp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Processes vs Threads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6E5CEF-5ED6-5A4A-A985-371CED956016}"/>
              </a:ext>
            </a:extLst>
          </p:cNvPr>
          <p:cNvSpPr/>
          <p:nvPr/>
        </p:nvSpPr>
        <p:spPr>
          <a:xfrm>
            <a:off x="8791296" y="4335741"/>
            <a:ext cx="2089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What multithreaded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process does share?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31F5A-4371-8343-8AE1-BAA7CA69C6B1}"/>
              </a:ext>
            </a:extLst>
          </p:cNvPr>
          <p:cNvSpPr/>
          <p:nvPr/>
        </p:nvSpPr>
        <p:spPr>
          <a:xfrm>
            <a:off x="8820504" y="4253758"/>
            <a:ext cx="19415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Which ones are </a:t>
            </a:r>
          </a:p>
          <a:p>
            <a:r>
              <a:rPr lang="en-US" sz="1600" dirty="0">
                <a:solidFill>
                  <a:schemeClr val="bg1"/>
                </a:solidFill>
              </a:rPr>
              <a:t>more vulnerable to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Problems ?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9CB3E07-64DB-894E-9ED4-2B48E9872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801624" y="1376364"/>
            <a:ext cx="10588752" cy="4419600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Design Choose: Process over Thread or Thread over Process?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</a:rPr>
              <a:t>Use-cases:</a:t>
            </a:r>
          </a:p>
          <a:p>
            <a:pPr>
              <a:buFontTx/>
              <a:buChar char="-"/>
            </a:pPr>
            <a:r>
              <a:rPr lang="en-CA" dirty="0"/>
              <a:t>The Chrome browser (multiple processes)</a:t>
            </a:r>
          </a:p>
          <a:p>
            <a:pPr>
              <a:buFontTx/>
              <a:buChar char="-"/>
            </a:pPr>
            <a:r>
              <a:rPr lang="en-CA" dirty="0"/>
              <a:t>Spreadsheeted (multiple threads)</a:t>
            </a:r>
          </a:p>
          <a:p>
            <a:pPr>
              <a:buFontTx/>
              <a:buChar char="-"/>
            </a:pPr>
            <a:r>
              <a:rPr lang="en-CA" dirty="0"/>
              <a:t>A web client (multiple threads)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sz="1800" dirty="0"/>
          </a:p>
          <a:p>
            <a:endParaRPr lang="en-US" altLang="en-US" sz="1800" dirty="0"/>
          </a:p>
        </p:txBody>
      </p:sp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Processes vs Threads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6E5CEF-5ED6-5A4A-A985-371CED956016}"/>
              </a:ext>
            </a:extLst>
          </p:cNvPr>
          <p:cNvSpPr/>
          <p:nvPr/>
        </p:nvSpPr>
        <p:spPr>
          <a:xfrm>
            <a:off x="8791296" y="4335741"/>
            <a:ext cx="2089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What multithreaded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process does share?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31F5A-4371-8343-8AE1-BAA7CA69C6B1}"/>
              </a:ext>
            </a:extLst>
          </p:cNvPr>
          <p:cNvSpPr/>
          <p:nvPr/>
        </p:nvSpPr>
        <p:spPr>
          <a:xfrm>
            <a:off x="8820504" y="4253758"/>
            <a:ext cx="19415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Which ones are </a:t>
            </a:r>
          </a:p>
          <a:p>
            <a:r>
              <a:rPr lang="en-US" sz="1600" dirty="0">
                <a:solidFill>
                  <a:schemeClr val="bg1"/>
                </a:solidFill>
              </a:rPr>
              <a:t>more vulnerable to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Problems ?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B2EA69D6-A5AA-5B49-B3A6-5E0F96AE8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1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>
            <a:off x="2089325" y="113112"/>
            <a:ext cx="8228013" cy="1055688"/>
          </a:xfrm>
        </p:spPr>
        <p:txBody>
          <a:bodyPr/>
          <a:lstStyle/>
          <a:p>
            <a:r>
              <a:rPr lang="en-CA" dirty="0"/>
              <a:t>Virtualization </a:t>
            </a:r>
            <a:endParaRPr lang="en-CA" dirty="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6E5CEF-5ED6-5A4A-A985-371CED956016}"/>
              </a:ext>
            </a:extLst>
          </p:cNvPr>
          <p:cNvSpPr/>
          <p:nvPr/>
        </p:nvSpPr>
        <p:spPr>
          <a:xfrm>
            <a:off x="8791296" y="4335741"/>
            <a:ext cx="2089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What multithreaded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process does share?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31F5A-4371-8343-8AE1-BAA7CA69C6B1}"/>
              </a:ext>
            </a:extLst>
          </p:cNvPr>
          <p:cNvSpPr/>
          <p:nvPr/>
        </p:nvSpPr>
        <p:spPr>
          <a:xfrm>
            <a:off x="8820504" y="4253758"/>
            <a:ext cx="19415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Which ones are </a:t>
            </a:r>
          </a:p>
          <a:p>
            <a:r>
              <a:rPr lang="en-US" sz="1600" dirty="0">
                <a:solidFill>
                  <a:schemeClr val="bg1"/>
                </a:solidFill>
              </a:rPr>
              <a:t>more vulnerable to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Problems ?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801579C-57D9-B441-89B8-B2EBAB152D6A}"/>
              </a:ext>
            </a:extLst>
          </p:cNvPr>
          <p:cNvSpPr txBox="1">
            <a:spLocks noChangeArrowheads="1"/>
          </p:cNvSpPr>
          <p:nvPr/>
        </p:nvSpPr>
        <p:spPr>
          <a:xfrm>
            <a:off x="1910536" y="5756493"/>
            <a:ext cx="10264496" cy="1139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Aft>
                <a:spcPts val="0"/>
              </a:spcAft>
              <a:buAutoNum type="alphaLcParenBoth"/>
            </a:pPr>
            <a:r>
              <a:rPr lang="en-US" altLang="en-US" sz="2400" dirty="0"/>
              <a:t>General organization between a program, interface, and system. </a:t>
            </a:r>
          </a:p>
          <a:p>
            <a:pPr marL="457200" indent="-457200" fontAlgn="auto">
              <a:spcAft>
                <a:spcPts val="0"/>
              </a:spcAft>
              <a:buAutoNum type="alphaLcParenBoth"/>
            </a:pPr>
            <a:r>
              <a:rPr lang="en-US" altLang="en-US" sz="2400" dirty="0"/>
              <a:t>General organization of virtualizing system A on top of system B.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B9FFA-D174-D34A-8C0F-8C84806B9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50" y="2286000"/>
            <a:ext cx="8928100" cy="3365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A6B01D-2AFB-B04C-B77D-B73A6139339E}"/>
              </a:ext>
            </a:extLst>
          </p:cNvPr>
          <p:cNvSpPr/>
          <p:nvPr/>
        </p:nvSpPr>
        <p:spPr>
          <a:xfrm>
            <a:off x="4208118" y="5321097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(a) 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4CF64A-3F09-F845-A281-B97426D0958E}"/>
              </a:ext>
            </a:extLst>
          </p:cNvPr>
          <p:cNvSpPr/>
          <p:nvPr/>
        </p:nvSpPr>
        <p:spPr>
          <a:xfrm>
            <a:off x="7315200" y="5347485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(b) </a:t>
            </a:r>
            <a:endParaRPr lang="en-US" dirty="0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CE499652-9E4C-A442-8078-5263C8B6C5E1}"/>
              </a:ext>
            </a:extLst>
          </p:cNvPr>
          <p:cNvSpPr/>
          <p:nvPr/>
        </p:nvSpPr>
        <p:spPr>
          <a:xfrm rot="392522">
            <a:off x="9046600" y="3056816"/>
            <a:ext cx="2024371" cy="1362341"/>
          </a:xfrm>
          <a:prstGeom prst="clou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593776-BBED-894E-9A47-271390B04AD3}"/>
              </a:ext>
            </a:extLst>
          </p:cNvPr>
          <p:cNvSpPr/>
          <p:nvPr/>
        </p:nvSpPr>
        <p:spPr>
          <a:xfrm>
            <a:off x="9269359" y="3481083"/>
            <a:ext cx="1257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Why do we </a:t>
            </a:r>
          </a:p>
          <a:p>
            <a:r>
              <a:rPr lang="en-US" sz="1600" dirty="0">
                <a:solidFill>
                  <a:schemeClr val="bg1"/>
                </a:solidFill>
              </a:rPr>
              <a:t>need it?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59BD6C-EFB4-BB49-87C0-427631989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3286174"/>
            <a:ext cx="1759793" cy="1935167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4F1EC1F7-4B90-9845-8CC3-3FF8E7A5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0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>
            <a:off x="2008841" y="22927"/>
            <a:ext cx="8228013" cy="1055688"/>
          </a:xfrm>
        </p:spPr>
        <p:txBody>
          <a:bodyPr/>
          <a:lstStyle/>
          <a:p>
            <a:r>
              <a:rPr lang="en-CA" dirty="0"/>
              <a:t>Virtualization </a:t>
            </a:r>
            <a:endParaRPr lang="en-CA" dirty="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6E5CEF-5ED6-5A4A-A985-371CED956016}"/>
              </a:ext>
            </a:extLst>
          </p:cNvPr>
          <p:cNvSpPr/>
          <p:nvPr/>
        </p:nvSpPr>
        <p:spPr>
          <a:xfrm>
            <a:off x="8791296" y="4335741"/>
            <a:ext cx="2089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What multithreaded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process does share?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31F5A-4371-8343-8AE1-BAA7CA69C6B1}"/>
              </a:ext>
            </a:extLst>
          </p:cNvPr>
          <p:cNvSpPr/>
          <p:nvPr/>
        </p:nvSpPr>
        <p:spPr>
          <a:xfrm>
            <a:off x="8820504" y="4253758"/>
            <a:ext cx="19415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Which ones are </a:t>
            </a:r>
          </a:p>
          <a:p>
            <a:r>
              <a:rPr lang="en-US" sz="1600" dirty="0">
                <a:solidFill>
                  <a:schemeClr val="bg1"/>
                </a:solidFill>
              </a:rPr>
              <a:t>more vulnerable to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Problems ?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801579C-57D9-B441-89B8-B2EBAB152D6A}"/>
              </a:ext>
            </a:extLst>
          </p:cNvPr>
          <p:cNvSpPr txBox="1">
            <a:spLocks noChangeArrowheads="1"/>
          </p:cNvSpPr>
          <p:nvPr/>
        </p:nvSpPr>
        <p:spPr>
          <a:xfrm>
            <a:off x="1682794" y="5844978"/>
            <a:ext cx="9448801" cy="1139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Aft>
                <a:spcPts val="0"/>
              </a:spcAft>
              <a:buAutoNum type="alphaLcParenBoth"/>
            </a:pPr>
            <a:r>
              <a:rPr lang="en-US" altLang="en-US" sz="2400" dirty="0"/>
              <a:t>General organization between a program, interface, and system. </a:t>
            </a:r>
          </a:p>
          <a:p>
            <a:pPr marL="457200" indent="-457200" fontAlgn="auto">
              <a:spcAft>
                <a:spcPts val="0"/>
              </a:spcAft>
              <a:buAutoNum type="alphaLcParenBoth"/>
            </a:pPr>
            <a:r>
              <a:rPr lang="en-US" altLang="en-US" sz="2400" dirty="0"/>
              <a:t>General organization of virtualizing system A on top of system B.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B9FFA-D174-D34A-8C0F-8C84806B9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50" y="2452665"/>
            <a:ext cx="8928100" cy="3365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A6B01D-2AFB-B04C-B77D-B73A6139339E}"/>
              </a:ext>
            </a:extLst>
          </p:cNvPr>
          <p:cNvSpPr/>
          <p:nvPr/>
        </p:nvSpPr>
        <p:spPr>
          <a:xfrm>
            <a:off x="4208118" y="5236106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(a) 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4CF64A-3F09-F845-A281-B97426D0958E}"/>
              </a:ext>
            </a:extLst>
          </p:cNvPr>
          <p:cNvSpPr/>
          <p:nvPr/>
        </p:nvSpPr>
        <p:spPr>
          <a:xfrm>
            <a:off x="7315200" y="5262494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(b) 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2B3BA4C-BA3C-9545-808C-8549C2C7B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24" y="1038641"/>
            <a:ext cx="10588752" cy="4419600"/>
          </a:xfrm>
        </p:spPr>
        <p:txBody>
          <a:bodyPr/>
          <a:lstStyle/>
          <a:p>
            <a:r>
              <a:rPr lang="en-CA" dirty="0"/>
              <a:t>Virtualization is important: </a:t>
            </a:r>
          </a:p>
          <a:p>
            <a:pPr lvl="1"/>
            <a:r>
              <a:rPr lang="en-CA" sz="1600" dirty="0"/>
              <a:t>Hardware changes faster than software </a:t>
            </a:r>
          </a:p>
          <a:p>
            <a:pPr lvl="1"/>
            <a:r>
              <a:rPr lang="en-CA" sz="1600" dirty="0"/>
              <a:t>Ease of portability and code migration, </a:t>
            </a:r>
          </a:p>
          <a:p>
            <a:pPr lvl="1"/>
            <a:r>
              <a:rPr lang="en-CA" sz="1600" dirty="0"/>
              <a:t>Isolation of failing or attacked components 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sz="1800" dirty="0"/>
          </a:p>
          <a:p>
            <a:endParaRPr lang="en-US" altLang="en-US" sz="1800" dirty="0"/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2376D4B2-C680-9445-9743-8DE6B995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0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>
            <a:off x="2008841" y="22927"/>
            <a:ext cx="8228013" cy="1055688"/>
          </a:xfrm>
        </p:spPr>
        <p:txBody>
          <a:bodyPr/>
          <a:lstStyle/>
          <a:p>
            <a:r>
              <a:rPr lang="en-CA" dirty="0"/>
              <a:t>Virtualization </a:t>
            </a:r>
            <a:endParaRPr lang="en-CA" dirty="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6E5CEF-5ED6-5A4A-A985-371CED956016}"/>
              </a:ext>
            </a:extLst>
          </p:cNvPr>
          <p:cNvSpPr/>
          <p:nvPr/>
        </p:nvSpPr>
        <p:spPr>
          <a:xfrm>
            <a:off x="8791296" y="4335741"/>
            <a:ext cx="2089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What multithreaded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process does share?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31F5A-4371-8343-8AE1-BAA7CA69C6B1}"/>
              </a:ext>
            </a:extLst>
          </p:cNvPr>
          <p:cNvSpPr/>
          <p:nvPr/>
        </p:nvSpPr>
        <p:spPr>
          <a:xfrm>
            <a:off x="8820504" y="4253758"/>
            <a:ext cx="19415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Which ones are </a:t>
            </a:r>
          </a:p>
          <a:p>
            <a:r>
              <a:rPr lang="en-US" sz="1600" dirty="0">
                <a:solidFill>
                  <a:schemeClr val="bg1"/>
                </a:solidFill>
              </a:rPr>
              <a:t>more vulnerable to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Problems 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2B3BA4C-BA3C-9545-808C-8549C2C7B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24" y="1676400"/>
            <a:ext cx="10588752" cy="4419600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Mimicking interfaces </a:t>
            </a:r>
          </a:p>
          <a:p>
            <a:r>
              <a:rPr lang="en-CA" dirty="0"/>
              <a:t>Four types of interfaces at three different levels</a:t>
            </a:r>
          </a:p>
          <a:p>
            <a:pPr lvl="1"/>
            <a:r>
              <a:rPr lang="en-CA" b="1" dirty="0">
                <a:solidFill>
                  <a:srgbClr val="FF0000"/>
                </a:solidFill>
              </a:rPr>
              <a:t>Instruction set architecture</a:t>
            </a:r>
            <a:r>
              <a:rPr lang="en-CA" dirty="0"/>
              <a:t>: the set of </a:t>
            </a:r>
            <a:r>
              <a:rPr lang="en-CA" i="1" dirty="0"/>
              <a:t>machine instructions</a:t>
            </a:r>
            <a:r>
              <a:rPr lang="en-CA" dirty="0"/>
              <a:t>, with two subsets: </a:t>
            </a:r>
          </a:p>
          <a:p>
            <a:pPr lvl="2"/>
            <a:r>
              <a:rPr lang="en-CA" dirty="0">
                <a:solidFill>
                  <a:srgbClr val="C00000"/>
                </a:solidFill>
              </a:rPr>
              <a:t>Privileged instructions</a:t>
            </a:r>
            <a:r>
              <a:rPr lang="en-CA" dirty="0"/>
              <a:t>: allowed to be executed only by the operating system.</a:t>
            </a:r>
          </a:p>
          <a:p>
            <a:pPr lvl="2"/>
            <a:r>
              <a:rPr lang="en-CA" dirty="0">
                <a:solidFill>
                  <a:srgbClr val="C00000"/>
                </a:solidFill>
              </a:rPr>
              <a:t>General instructions</a:t>
            </a:r>
            <a:r>
              <a:rPr lang="en-CA" dirty="0"/>
              <a:t>: can be executed by any program. </a:t>
            </a:r>
          </a:p>
          <a:p>
            <a:r>
              <a:rPr lang="en-CA" dirty="0">
                <a:solidFill>
                  <a:srgbClr val="FF0000"/>
                </a:solidFill>
              </a:rPr>
              <a:t>System calls </a:t>
            </a:r>
            <a:r>
              <a:rPr lang="en-CA" dirty="0"/>
              <a:t>as offered by an operating system. </a:t>
            </a:r>
          </a:p>
          <a:p>
            <a:r>
              <a:rPr lang="en-CA" dirty="0">
                <a:solidFill>
                  <a:srgbClr val="FF0000"/>
                </a:solidFill>
              </a:rPr>
              <a:t>Library calls</a:t>
            </a:r>
            <a:r>
              <a:rPr lang="en-CA" dirty="0"/>
              <a:t>, known as an application programming interface (</a:t>
            </a:r>
            <a:r>
              <a:rPr lang="en-CA" dirty="0">
                <a:solidFill>
                  <a:srgbClr val="FF0000"/>
                </a:solidFill>
              </a:rPr>
              <a:t>API</a:t>
            </a:r>
            <a:r>
              <a:rPr lang="en-CA" dirty="0"/>
              <a:t>) </a:t>
            </a:r>
          </a:p>
          <a:p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sz="1800" dirty="0"/>
          </a:p>
          <a:p>
            <a:endParaRPr lang="en-US" altLang="en-US" sz="1800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C340B9C-B583-EC4F-878C-FB4B1CDA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53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505A975-4A4F-4F59-9A1C-E56C0634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en-US" dirty="0"/>
              <a:t>Today…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6CF7890-BA4C-4174-8CA8-27ED98FB76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447800"/>
            <a:ext cx="10668000" cy="4800600"/>
          </a:xfrm>
        </p:spPr>
        <p:txBody>
          <a:bodyPr>
            <a:normAutofit/>
          </a:bodyPr>
          <a:lstStyle/>
          <a:p>
            <a:pPr algn="just" eaLnBrk="1" hangingPunct="1">
              <a:buFont typeface="Wingdings" pitchFamily="2" charset="2"/>
              <a:buChar char="§"/>
              <a:defRPr/>
            </a:pPr>
            <a:r>
              <a:rPr lang="en-US" sz="3200" dirty="0">
                <a:solidFill>
                  <a:srgbClr val="0070C0"/>
                </a:solidFill>
              </a:rPr>
              <a:t>Last Session: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CA" sz="2800" dirty="0"/>
              <a:t>Architectures for distributed systems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r>
              <a:rPr lang="en-US" sz="3200" dirty="0">
                <a:solidFill>
                  <a:srgbClr val="0070C0"/>
                </a:solidFill>
              </a:rPr>
              <a:t>Today’s Session: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2800" dirty="0"/>
              <a:t>Processes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3000" dirty="0"/>
              <a:t>Threads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3000" dirty="0"/>
              <a:t>Virtualization</a:t>
            </a:r>
          </a:p>
          <a:p>
            <a:pPr marL="457200" lvl="1" indent="0" eaLnBrk="1" hangingPunct="1">
              <a:buNone/>
              <a:defRPr/>
            </a:pPr>
            <a:endParaRPr lang="en-US" sz="2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>
            <a:off x="2008841" y="22927"/>
            <a:ext cx="8228013" cy="1055688"/>
          </a:xfrm>
        </p:spPr>
        <p:txBody>
          <a:bodyPr/>
          <a:lstStyle/>
          <a:p>
            <a:r>
              <a:rPr lang="en-CA" dirty="0"/>
              <a:t>Ways of virtualization </a:t>
            </a:r>
            <a:endParaRPr lang="en-CA" dirty="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6E5CEF-5ED6-5A4A-A985-371CED956016}"/>
              </a:ext>
            </a:extLst>
          </p:cNvPr>
          <p:cNvSpPr/>
          <p:nvPr/>
        </p:nvSpPr>
        <p:spPr>
          <a:xfrm>
            <a:off x="8791296" y="4335741"/>
            <a:ext cx="2089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What multithreaded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process does share?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31F5A-4371-8343-8AE1-BAA7CA69C6B1}"/>
              </a:ext>
            </a:extLst>
          </p:cNvPr>
          <p:cNvSpPr/>
          <p:nvPr/>
        </p:nvSpPr>
        <p:spPr>
          <a:xfrm>
            <a:off x="8820504" y="4253758"/>
            <a:ext cx="19415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Which ones are </a:t>
            </a:r>
          </a:p>
          <a:p>
            <a:r>
              <a:rPr lang="en-US" sz="1600" dirty="0">
                <a:solidFill>
                  <a:schemeClr val="bg1"/>
                </a:solidFill>
              </a:rPr>
              <a:t>more vulnerable to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Problems ?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C340B9C-B583-EC4F-878C-FB4B1CDA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60BAB-8429-434A-9886-EDB14435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63" y="1295400"/>
            <a:ext cx="9952137" cy="40259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7ADF826-AE05-324F-ABDA-CB8DFEA96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5403283"/>
            <a:ext cx="10058400" cy="1542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(a) Separate set of instructions, an interpreter/emulator, running atop an OS. </a:t>
            </a:r>
          </a:p>
          <a:p>
            <a:pPr marL="0" indent="0">
              <a:buNone/>
            </a:pPr>
            <a:r>
              <a:rPr lang="en-CA" sz="2400" dirty="0"/>
              <a:t>(b) Low-level instructions, along with bare-bones minimal operating system </a:t>
            </a:r>
          </a:p>
          <a:p>
            <a:pPr marL="0" indent="0">
              <a:buNone/>
            </a:pPr>
            <a:r>
              <a:rPr lang="en-CA" sz="2400" dirty="0"/>
              <a:t>(c) Low-level instructions, but delegating most work to a full-fledged OS. </a:t>
            </a:r>
          </a:p>
          <a:p>
            <a:endParaRPr lang="en-US" alt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367EF0-CDFF-8842-8CED-B7476E7155C4}"/>
              </a:ext>
            </a:extLst>
          </p:cNvPr>
          <p:cNvSpPr/>
          <p:nvPr/>
        </p:nvSpPr>
        <p:spPr>
          <a:xfrm>
            <a:off x="5766354" y="3547646"/>
            <a:ext cx="10916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  <a:latin typeface="+mn-lt"/>
              </a:rPr>
              <a:t>hypervisor</a:t>
            </a:r>
            <a:endParaRPr lang="en-US" sz="16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764D6C-F5CF-504D-9925-BDCCB173A9B4}"/>
              </a:ext>
            </a:extLst>
          </p:cNvPr>
          <p:cNvSpPr/>
          <p:nvPr/>
        </p:nvSpPr>
        <p:spPr>
          <a:xfrm>
            <a:off x="8509554" y="2938046"/>
            <a:ext cx="10916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  <a:latin typeface="+mn-lt"/>
              </a:rPr>
              <a:t>hypervisor</a:t>
            </a:r>
            <a:endParaRPr lang="en-US" sz="16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632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>
            <a:off x="2008841" y="22927"/>
            <a:ext cx="8228013" cy="1055688"/>
          </a:xfrm>
        </p:spPr>
        <p:txBody>
          <a:bodyPr/>
          <a:lstStyle/>
          <a:p>
            <a:r>
              <a:rPr lang="en-CA" dirty="0"/>
              <a:t>Zooming into VMs: performance </a:t>
            </a:r>
            <a:endParaRPr lang="en-CA" dirty="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6E5CEF-5ED6-5A4A-A985-371CED956016}"/>
              </a:ext>
            </a:extLst>
          </p:cNvPr>
          <p:cNvSpPr/>
          <p:nvPr/>
        </p:nvSpPr>
        <p:spPr>
          <a:xfrm>
            <a:off x="8791296" y="4335741"/>
            <a:ext cx="2089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What multithreaded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process does share?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31F5A-4371-8343-8AE1-BAA7CA69C6B1}"/>
              </a:ext>
            </a:extLst>
          </p:cNvPr>
          <p:cNvSpPr/>
          <p:nvPr/>
        </p:nvSpPr>
        <p:spPr>
          <a:xfrm>
            <a:off x="8820504" y="4253758"/>
            <a:ext cx="19415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Which ones are </a:t>
            </a:r>
          </a:p>
          <a:p>
            <a:r>
              <a:rPr lang="en-US" sz="1600" dirty="0">
                <a:solidFill>
                  <a:schemeClr val="bg1"/>
                </a:solidFill>
              </a:rPr>
              <a:t>more vulnerable to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Problems ?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C340B9C-B583-EC4F-878C-FB4B1CDA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21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7ADF826-AE05-324F-ABDA-CB8DFEA96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057" y="5115380"/>
            <a:ext cx="9644743" cy="1542206"/>
          </a:xfrm>
        </p:spPr>
        <p:txBody>
          <a:bodyPr>
            <a:normAutofit/>
          </a:bodyPr>
          <a:lstStyle/>
          <a:p>
            <a:r>
              <a:rPr lang="en-CA" sz="2400" dirty="0"/>
              <a:t>Control-sensitive instruction: may affect configuration of a machine (e.g., one affecting relocation register or interrupt table). </a:t>
            </a:r>
          </a:p>
          <a:p>
            <a:r>
              <a:rPr lang="en-CA" sz="2400" dirty="0"/>
              <a:t>Behavior-sensitive instruction: effect is partially determined by context (e.g., POPF sets an interrupt-enabled flag, but only in system mode).</a:t>
            </a:r>
            <a:endParaRPr lang="en-US" alt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37646-D305-904E-B5B1-CC43D4C23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97" y="1498624"/>
            <a:ext cx="8953500" cy="3225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9299AE-DA40-4F4B-BCBE-D44B96124D2E}"/>
              </a:ext>
            </a:extLst>
          </p:cNvPr>
          <p:cNvSpPr/>
          <p:nvPr/>
        </p:nvSpPr>
        <p:spPr>
          <a:xfrm>
            <a:off x="4495800" y="3014246"/>
            <a:ext cx="10916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  <a:latin typeface="+mn-lt"/>
              </a:rPr>
              <a:t>hypervisor</a:t>
            </a:r>
            <a:endParaRPr lang="en-US" sz="16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991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>
            <a:off x="2008841" y="22927"/>
            <a:ext cx="8228013" cy="1055688"/>
          </a:xfrm>
        </p:spPr>
        <p:txBody>
          <a:bodyPr/>
          <a:lstStyle/>
          <a:p>
            <a:r>
              <a:rPr lang="en-CA" dirty="0"/>
              <a:t>VMs and cloud computing</a:t>
            </a:r>
            <a:endParaRPr lang="en-CA" dirty="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6E5CEF-5ED6-5A4A-A985-371CED956016}"/>
              </a:ext>
            </a:extLst>
          </p:cNvPr>
          <p:cNvSpPr/>
          <p:nvPr/>
        </p:nvSpPr>
        <p:spPr>
          <a:xfrm>
            <a:off x="8791296" y="4335741"/>
            <a:ext cx="2089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What multithreaded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process does share?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31F5A-4371-8343-8AE1-BAA7CA69C6B1}"/>
              </a:ext>
            </a:extLst>
          </p:cNvPr>
          <p:cNvSpPr/>
          <p:nvPr/>
        </p:nvSpPr>
        <p:spPr>
          <a:xfrm>
            <a:off x="8820504" y="4253758"/>
            <a:ext cx="19415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Which ones are </a:t>
            </a:r>
          </a:p>
          <a:p>
            <a:r>
              <a:rPr lang="en-US" sz="1600" dirty="0">
                <a:solidFill>
                  <a:schemeClr val="bg1"/>
                </a:solidFill>
              </a:rPr>
              <a:t>more vulnerable to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Problems ?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C340B9C-B583-EC4F-878C-FB4B1CDA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02B42-AAAA-6B4C-BF19-A7915A5B9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1329228"/>
            <a:ext cx="8953500" cy="147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1A52FF-8F6E-A040-9E9E-4F71AA885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952" y="2881365"/>
            <a:ext cx="8375902" cy="366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3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Emulate OS-level interface with native interface…"/>
          <p:cNvSpPr txBox="1">
            <a:spLocks noGrp="1"/>
          </p:cNvSpPr>
          <p:nvPr>
            <p:ph type="body" idx="1"/>
          </p:nvPr>
        </p:nvSpPr>
        <p:spPr>
          <a:xfrm>
            <a:off x="844446" y="1247034"/>
            <a:ext cx="10744200" cy="5257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831214" indent="-333374"/>
            <a:r>
              <a:rPr dirty="0"/>
              <a:t>Emulate OS-level interface with native interface</a:t>
            </a:r>
          </a:p>
          <a:p>
            <a:pPr marL="831214" indent="-333374"/>
            <a:r>
              <a:rPr dirty="0"/>
              <a:t>“Lightweight” virtual machines </a:t>
            </a:r>
          </a:p>
          <a:p>
            <a:pPr marL="1183639" lvl="1"/>
            <a:r>
              <a:rPr dirty="0"/>
              <a:t>No </a:t>
            </a:r>
            <a:r>
              <a:rPr dirty="0">
                <a:solidFill>
                  <a:srgbClr val="FF0000"/>
                </a:solidFill>
              </a:rPr>
              <a:t>hypervisor</a:t>
            </a:r>
            <a:r>
              <a:rPr dirty="0"/>
              <a:t>, OS provides necessary support</a:t>
            </a:r>
          </a:p>
          <a:p>
            <a:pPr marL="831214" indent="-333374"/>
            <a:endParaRPr dirty="0"/>
          </a:p>
          <a:p>
            <a:pPr marL="831214" indent="-333374"/>
            <a:endParaRPr dirty="0"/>
          </a:p>
          <a:p>
            <a:pPr marL="831214" indent="-333374"/>
            <a:endParaRPr dirty="0"/>
          </a:p>
          <a:p>
            <a:pPr marL="831214" indent="-333374"/>
            <a:endParaRPr dirty="0"/>
          </a:p>
          <a:p>
            <a:pPr marL="831214" indent="-333374"/>
            <a:endParaRPr dirty="0"/>
          </a:p>
          <a:p>
            <a:pPr marL="831214" indent="-333374"/>
            <a:endParaRPr dirty="0"/>
          </a:p>
          <a:p>
            <a:pPr marL="831214" indent="-333374"/>
            <a:r>
              <a:rPr dirty="0"/>
              <a:t>Referred to as </a:t>
            </a:r>
            <a:r>
              <a:rPr i="1" dirty="0"/>
              <a:t>containers</a:t>
            </a:r>
          </a:p>
          <a:p>
            <a:pPr marL="1183639" lvl="1"/>
            <a:r>
              <a:rPr dirty="0"/>
              <a:t>Solaris containers,</a:t>
            </a:r>
            <a:r>
              <a:rPr i="1" dirty="0"/>
              <a:t> </a:t>
            </a:r>
            <a:r>
              <a:rPr dirty="0"/>
              <a:t>BSD jails, Linux containers</a:t>
            </a:r>
          </a:p>
        </p:txBody>
      </p:sp>
      <p:pic>
        <p:nvPicPr>
          <p:cNvPr id="67" name="Screen Shot 2015-02-17 at 7.50.40 AM.png" descr="Screen Shot 2015-02-17 at 7.50.4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683" y="2675784"/>
            <a:ext cx="3458211" cy="2400300"/>
          </a:xfrm>
          <a:prstGeom prst="rect">
            <a:avLst/>
          </a:prstGeom>
        </p:spPr>
      </p:pic>
      <p:pic>
        <p:nvPicPr>
          <p:cNvPr id="68" name="Screen Shot 2015-02-17 at 7.52.11 AM.png" descr="Screen Shot 2015-02-17 at 7.52.11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369" y="2672556"/>
            <a:ext cx="4054781" cy="2336800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5BE7DA4E-EB32-2349-99C2-31058DADF56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/>
            <a:fld id="{6392489D-B01C-440F-AEFD-22E5E33E5597}" type="slidenum">
              <a:rPr lang="en-US" smtClean="0"/>
              <a:pPr algn="r"/>
              <a:t>23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D91E22-ABE7-8942-90AA-CCDF36FA061A}"/>
              </a:ext>
            </a:extLst>
          </p:cNvPr>
          <p:cNvSpPr txBox="1">
            <a:spLocks/>
          </p:cNvSpPr>
          <p:nvPr/>
        </p:nvSpPr>
        <p:spPr>
          <a:xfrm>
            <a:off x="2514600" y="136525"/>
            <a:ext cx="8228013" cy="105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CA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365061599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>
            <a:off x="2008841" y="22927"/>
            <a:ext cx="8228013" cy="1055688"/>
          </a:xfrm>
        </p:spPr>
        <p:txBody>
          <a:bodyPr/>
          <a:lstStyle/>
          <a:p>
            <a:r>
              <a:rPr lang="en-CA" dirty="0"/>
              <a:t>Docker and Linux Containers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6E5CEF-5ED6-5A4A-A985-371CED956016}"/>
              </a:ext>
            </a:extLst>
          </p:cNvPr>
          <p:cNvSpPr/>
          <p:nvPr/>
        </p:nvSpPr>
        <p:spPr>
          <a:xfrm>
            <a:off x="8791296" y="4335741"/>
            <a:ext cx="2089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What multithreaded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process does share?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31F5A-4371-8343-8AE1-BAA7CA69C6B1}"/>
              </a:ext>
            </a:extLst>
          </p:cNvPr>
          <p:cNvSpPr/>
          <p:nvPr/>
        </p:nvSpPr>
        <p:spPr>
          <a:xfrm>
            <a:off x="8820504" y="4253758"/>
            <a:ext cx="19415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Which ones are </a:t>
            </a:r>
          </a:p>
          <a:p>
            <a:r>
              <a:rPr lang="en-US" sz="1600" dirty="0">
                <a:solidFill>
                  <a:schemeClr val="bg1"/>
                </a:solidFill>
              </a:rPr>
              <a:t>more vulnerable to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Problems ?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C340B9C-B583-EC4F-878C-FB4B1CDA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24</a:t>
            </a:fld>
            <a:endParaRPr lang="en-US" dirty="0"/>
          </a:p>
        </p:txBody>
      </p:sp>
      <p:sp>
        <p:nvSpPr>
          <p:cNvPr id="9" name="Linux containers are a set of kernel features…">
            <a:extLst>
              <a:ext uri="{FF2B5EF4-FFF2-40B4-BE49-F238E27FC236}">
                <a16:creationId xmlns:a16="http://schemas.microsoft.com/office/drawing/2014/main" id="{2BCFA3A3-F006-6242-91F0-545DA49B8496}"/>
              </a:ext>
            </a:extLst>
          </p:cNvPr>
          <p:cNvSpPr txBox="1">
            <a:spLocks/>
          </p:cNvSpPr>
          <p:nvPr/>
        </p:nvSpPr>
        <p:spPr>
          <a:xfrm>
            <a:off x="1143000" y="1463674"/>
            <a:ext cx="10668000" cy="5257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1214" indent="-333374" fontAlgn="auto">
              <a:spcAft>
                <a:spcPts val="0"/>
              </a:spcAft>
            </a:pPr>
            <a:r>
              <a:rPr lang="en-CA" dirty="0"/>
              <a:t>Linux containers are a set of kernel features</a:t>
            </a:r>
          </a:p>
          <a:p>
            <a:pPr marL="1183639" lvl="1" fontAlgn="auto">
              <a:spcAft>
                <a:spcPts val="0"/>
              </a:spcAft>
            </a:pPr>
            <a:r>
              <a:rPr lang="en-CA" dirty="0"/>
              <a:t>Need user space tools to manage containers</a:t>
            </a:r>
          </a:p>
          <a:p>
            <a:pPr marL="1183639" lvl="1" fontAlgn="auto">
              <a:spcAft>
                <a:spcPts val="0"/>
              </a:spcAft>
            </a:pPr>
            <a:r>
              <a:rPr lang="en-CA" dirty="0" err="1"/>
              <a:t>Virtuozo</a:t>
            </a:r>
            <a:r>
              <a:rPr lang="en-CA" dirty="0"/>
              <a:t>, </a:t>
            </a:r>
            <a:r>
              <a:rPr lang="en-CA" dirty="0" err="1"/>
              <a:t>OpenVZm</a:t>
            </a:r>
            <a:r>
              <a:rPr lang="en-CA" dirty="0"/>
              <a:t>, </a:t>
            </a:r>
            <a:r>
              <a:rPr lang="en-CA" dirty="0" err="1"/>
              <a:t>VServer,Lxc</a:t>
            </a:r>
            <a:r>
              <a:rPr lang="en-CA" dirty="0"/>
              <a:t>-tools,  Docker</a:t>
            </a:r>
          </a:p>
          <a:p>
            <a:pPr marL="831214" indent="-333374" fontAlgn="auto">
              <a:spcAft>
                <a:spcPts val="0"/>
              </a:spcAft>
            </a:pPr>
            <a:r>
              <a:rPr lang="en-CA" dirty="0"/>
              <a:t>What does Docker add to Linux containers?</a:t>
            </a:r>
          </a:p>
          <a:p>
            <a:pPr marL="1183639" lvl="1" fontAlgn="auto">
              <a:spcAft>
                <a:spcPts val="0"/>
              </a:spcAft>
            </a:pPr>
            <a:r>
              <a:rPr lang="en-CA" dirty="0"/>
              <a:t>Portable container deployment across machines</a:t>
            </a:r>
          </a:p>
          <a:p>
            <a:pPr marL="1183639" lvl="1" fontAlgn="auto">
              <a:spcAft>
                <a:spcPts val="0"/>
              </a:spcAft>
            </a:pPr>
            <a:r>
              <a:rPr lang="en-CA" dirty="0"/>
              <a:t>Application-centric: geared for app deployment</a:t>
            </a:r>
          </a:p>
          <a:p>
            <a:pPr marL="1183639" lvl="1" fontAlgn="auto">
              <a:spcAft>
                <a:spcPts val="0"/>
              </a:spcAft>
            </a:pPr>
            <a:r>
              <a:rPr lang="en-CA" dirty="0"/>
              <a:t>Automatic builds: create containers from build files</a:t>
            </a:r>
          </a:p>
          <a:p>
            <a:pPr marL="1183639" lvl="1" fontAlgn="auto">
              <a:spcAft>
                <a:spcPts val="0"/>
              </a:spcAft>
            </a:pPr>
            <a:r>
              <a:rPr lang="en-CA" dirty="0"/>
              <a:t>Component re-use</a:t>
            </a:r>
          </a:p>
          <a:p>
            <a:pPr marL="831214" indent="-333374" fontAlgn="auto">
              <a:spcAft>
                <a:spcPts val="0"/>
              </a:spcAft>
            </a:pPr>
            <a:r>
              <a:rPr lang="en-CA" dirty="0"/>
              <a:t>Docker containers are self-contained: no dependencies</a:t>
            </a:r>
          </a:p>
        </p:txBody>
      </p:sp>
    </p:spTree>
    <p:extLst>
      <p:ext uri="{BB962C8B-B14F-4D97-AF65-F5344CB8AC3E}">
        <p14:creationId xmlns:p14="http://schemas.microsoft.com/office/powerpoint/2010/main" val="2441296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>
            <a:off x="2008841" y="22927"/>
            <a:ext cx="8228013" cy="1055688"/>
          </a:xfrm>
        </p:spPr>
        <p:txBody>
          <a:bodyPr/>
          <a:lstStyle/>
          <a:p>
            <a:r>
              <a:rPr lang="en-CA" dirty="0"/>
              <a:t>VMs vs Containers</a:t>
            </a:r>
            <a:endParaRPr lang="en-CA" dirty="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6E5CEF-5ED6-5A4A-A985-371CED956016}"/>
              </a:ext>
            </a:extLst>
          </p:cNvPr>
          <p:cNvSpPr/>
          <p:nvPr/>
        </p:nvSpPr>
        <p:spPr>
          <a:xfrm>
            <a:off x="8791296" y="4335741"/>
            <a:ext cx="2089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What multithreaded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process does share?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31F5A-4371-8343-8AE1-BAA7CA69C6B1}"/>
              </a:ext>
            </a:extLst>
          </p:cNvPr>
          <p:cNvSpPr/>
          <p:nvPr/>
        </p:nvSpPr>
        <p:spPr>
          <a:xfrm>
            <a:off x="8820504" y="4253758"/>
            <a:ext cx="19415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Which ones are </a:t>
            </a:r>
          </a:p>
          <a:p>
            <a:r>
              <a:rPr lang="en-US" sz="1600" dirty="0">
                <a:solidFill>
                  <a:schemeClr val="bg1"/>
                </a:solidFill>
              </a:rPr>
              <a:t>more vulnerable to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Problems ?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C340B9C-B583-EC4F-878C-FB4B1CDA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A6859-8EC5-B642-A2BC-0BB277B3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78615"/>
            <a:ext cx="8228013" cy="41654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802C03-3B99-0E4A-83D5-D8C03005A3D2}"/>
              </a:ext>
            </a:extLst>
          </p:cNvPr>
          <p:cNvSpPr/>
          <p:nvPr/>
        </p:nvSpPr>
        <p:spPr>
          <a:xfrm>
            <a:off x="2362200" y="5432654"/>
            <a:ext cx="83998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Containers share OS kernel of the host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OS provides resource isolation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Benefits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Fast provisioning, bare-metal like performance, lightweight </a:t>
            </a:r>
          </a:p>
        </p:txBody>
      </p:sp>
    </p:spTree>
    <p:extLst>
      <p:ext uri="{BB962C8B-B14F-4D97-AF65-F5344CB8AC3E}">
        <p14:creationId xmlns:p14="http://schemas.microsoft.com/office/powerpoint/2010/main" val="2498793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>
            <a:off x="2008841" y="22927"/>
            <a:ext cx="8228013" cy="1055688"/>
          </a:xfrm>
        </p:spPr>
        <p:txBody>
          <a:bodyPr/>
          <a:lstStyle/>
          <a:p>
            <a:r>
              <a:rPr lang="en-CA" dirty="0"/>
              <a:t>VMs vs Containers</a:t>
            </a:r>
            <a:endParaRPr lang="en-CA" dirty="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6E5CEF-5ED6-5A4A-A985-371CED956016}"/>
              </a:ext>
            </a:extLst>
          </p:cNvPr>
          <p:cNvSpPr/>
          <p:nvPr/>
        </p:nvSpPr>
        <p:spPr>
          <a:xfrm>
            <a:off x="8791296" y="4335741"/>
            <a:ext cx="2089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What multithreaded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process does share?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31F5A-4371-8343-8AE1-BAA7CA69C6B1}"/>
              </a:ext>
            </a:extLst>
          </p:cNvPr>
          <p:cNvSpPr/>
          <p:nvPr/>
        </p:nvSpPr>
        <p:spPr>
          <a:xfrm>
            <a:off x="8820504" y="4253758"/>
            <a:ext cx="19415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Which ones are </a:t>
            </a:r>
          </a:p>
          <a:p>
            <a:r>
              <a:rPr lang="en-US" sz="1600" dirty="0">
                <a:solidFill>
                  <a:schemeClr val="bg1"/>
                </a:solidFill>
              </a:rPr>
              <a:t>more vulnerable to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Problems ?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C340B9C-B583-EC4F-878C-FB4B1CDA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26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901578-4031-094B-8A55-D8D643871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144004"/>
              </p:ext>
            </p:extLst>
          </p:nvPr>
        </p:nvGraphicFramePr>
        <p:xfrm>
          <a:off x="1828800" y="1442922"/>
          <a:ext cx="8610600" cy="4043468"/>
        </p:xfrm>
        <a:graphic>
          <a:graphicData uri="http://schemas.openxmlformats.org/drawingml/2006/table">
            <a:tbl>
              <a:tblPr/>
              <a:tblGrid>
                <a:gridCol w="4305300">
                  <a:extLst>
                    <a:ext uri="{9D8B030D-6E8A-4147-A177-3AD203B41FA5}">
                      <a16:colId xmlns:a16="http://schemas.microsoft.com/office/drawing/2014/main" val="2244109144"/>
                    </a:ext>
                  </a:extLst>
                </a:gridCol>
                <a:gridCol w="4305300">
                  <a:extLst>
                    <a:ext uri="{9D8B030D-6E8A-4147-A177-3AD203B41FA5}">
                      <a16:colId xmlns:a16="http://schemas.microsoft.com/office/drawing/2014/main" val="1034496691"/>
                    </a:ext>
                  </a:extLst>
                </a:gridCol>
              </a:tblGrid>
              <a:tr h="460395">
                <a:tc>
                  <a:txBody>
                    <a:bodyPr/>
                    <a:lstStyle/>
                    <a:p>
                      <a:r>
                        <a:rPr lang="en-CA" b="1">
                          <a:effectLst/>
                        </a:rPr>
                        <a:t>VMs</a:t>
                      </a:r>
                    </a:p>
                  </a:txBody>
                  <a:tcPr marL="133350" marR="133350" marT="38100" marB="3810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1">
                          <a:effectLst/>
                        </a:rPr>
                        <a:t>Containers</a:t>
                      </a:r>
                    </a:p>
                  </a:txBody>
                  <a:tcPr marL="133350" marR="133350" marT="38100" marB="3810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284805"/>
                  </a:ext>
                </a:extLst>
              </a:tr>
              <a:tr h="460395">
                <a:tc>
                  <a:txBody>
                    <a:bodyPr/>
                    <a:lstStyle/>
                    <a:p>
                      <a:r>
                        <a:rPr lang="en-CA">
                          <a:effectLst/>
                        </a:rPr>
                        <a:t>Heavyweight</a:t>
                      </a:r>
                    </a:p>
                  </a:txBody>
                  <a:tcPr marL="133350" marR="133350" marT="38100" marB="3810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>
                          <a:effectLst/>
                        </a:rPr>
                        <a:t>Lightweight</a:t>
                      </a:r>
                    </a:p>
                  </a:txBody>
                  <a:tcPr marL="133350" marR="133350" marT="38100" marB="3810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128244"/>
                  </a:ext>
                </a:extLst>
              </a:tr>
              <a:tr h="460395">
                <a:tc>
                  <a:txBody>
                    <a:bodyPr/>
                    <a:lstStyle/>
                    <a:p>
                      <a:r>
                        <a:rPr lang="en-CA" b="0">
                          <a:effectLst/>
                        </a:rPr>
                        <a:t>Limited performance</a:t>
                      </a:r>
                      <a:endParaRPr lang="en-CA">
                        <a:effectLst/>
                      </a:endParaRPr>
                    </a:p>
                  </a:txBody>
                  <a:tcPr marL="133350" marR="133350" marT="38100" marB="38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>
                          <a:effectLst/>
                        </a:rPr>
                        <a:t>Native performance</a:t>
                      </a:r>
                      <a:endParaRPr lang="en-CA">
                        <a:effectLst/>
                      </a:endParaRPr>
                    </a:p>
                  </a:txBody>
                  <a:tcPr marL="133350" marR="133350" marT="38100" marB="38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91716"/>
                  </a:ext>
                </a:extLst>
              </a:tr>
              <a:tr h="460395">
                <a:tc>
                  <a:txBody>
                    <a:bodyPr/>
                    <a:lstStyle/>
                    <a:p>
                      <a:r>
                        <a:rPr lang="en-CA">
                          <a:effectLst/>
                        </a:rPr>
                        <a:t>Each VM runs in its own OS</a:t>
                      </a:r>
                    </a:p>
                  </a:txBody>
                  <a:tcPr marL="133350" marR="133350" marT="38100" marB="38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>
                          <a:effectLst/>
                        </a:rPr>
                        <a:t>All containers share the host OS</a:t>
                      </a:r>
                    </a:p>
                  </a:txBody>
                  <a:tcPr marL="133350" marR="133350" marT="38100" marB="38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6707227"/>
                  </a:ext>
                </a:extLst>
              </a:tr>
              <a:tr h="460395">
                <a:tc>
                  <a:txBody>
                    <a:bodyPr/>
                    <a:lstStyle/>
                    <a:p>
                      <a:r>
                        <a:rPr lang="en-CA" b="0">
                          <a:effectLst/>
                        </a:rPr>
                        <a:t>Hardware-level virtualization</a:t>
                      </a:r>
                      <a:endParaRPr lang="en-CA">
                        <a:effectLst/>
                      </a:endParaRPr>
                    </a:p>
                  </a:txBody>
                  <a:tcPr marL="133350" marR="133350" marT="38100" marB="38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>
                          <a:effectLst/>
                        </a:rPr>
                        <a:t>OS virtualization</a:t>
                      </a:r>
                      <a:endParaRPr lang="en-CA">
                        <a:effectLst/>
                      </a:endParaRPr>
                    </a:p>
                  </a:txBody>
                  <a:tcPr marL="133350" marR="133350" marT="38100" marB="38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261030"/>
                  </a:ext>
                </a:extLst>
              </a:tr>
              <a:tr h="460395">
                <a:tc>
                  <a:txBody>
                    <a:bodyPr/>
                    <a:lstStyle/>
                    <a:p>
                      <a:r>
                        <a:rPr lang="en-CA" b="0">
                          <a:effectLst/>
                        </a:rPr>
                        <a:t>Startup time in minutes</a:t>
                      </a:r>
                      <a:endParaRPr lang="en-CA">
                        <a:effectLst/>
                      </a:endParaRPr>
                    </a:p>
                  </a:txBody>
                  <a:tcPr marL="133350" marR="133350" marT="38100" marB="38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b="0">
                          <a:effectLst/>
                        </a:rPr>
                        <a:t>Startup time in milliseconds</a:t>
                      </a:r>
                      <a:endParaRPr lang="en-CA">
                        <a:effectLst/>
                      </a:endParaRPr>
                    </a:p>
                  </a:txBody>
                  <a:tcPr marL="133350" marR="133350" marT="38100" marB="38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384931"/>
                  </a:ext>
                </a:extLst>
              </a:tr>
              <a:tr h="460395">
                <a:tc>
                  <a:txBody>
                    <a:bodyPr/>
                    <a:lstStyle/>
                    <a:p>
                      <a:r>
                        <a:rPr lang="en-CA" b="0">
                          <a:effectLst/>
                        </a:rPr>
                        <a:t>Allocates required memory</a:t>
                      </a:r>
                      <a:endParaRPr lang="en-CA">
                        <a:effectLst/>
                      </a:endParaRPr>
                    </a:p>
                  </a:txBody>
                  <a:tcPr marL="133350" marR="133350" marT="38100" marB="38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>
                          <a:effectLst/>
                        </a:rPr>
                        <a:t>Requires less memory space</a:t>
                      </a:r>
                      <a:endParaRPr lang="en-CA">
                        <a:effectLst/>
                      </a:endParaRPr>
                    </a:p>
                  </a:txBody>
                  <a:tcPr marL="133350" marR="133350" marT="38100" marB="38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038546"/>
                  </a:ext>
                </a:extLst>
              </a:tr>
              <a:tr h="820703">
                <a:tc>
                  <a:txBody>
                    <a:bodyPr/>
                    <a:lstStyle/>
                    <a:p>
                      <a:r>
                        <a:rPr lang="en-CA" b="0">
                          <a:effectLst/>
                        </a:rPr>
                        <a:t>Fully isolated and hence more secure</a:t>
                      </a:r>
                      <a:endParaRPr lang="en-CA">
                        <a:effectLst/>
                      </a:endParaRPr>
                    </a:p>
                  </a:txBody>
                  <a:tcPr marL="133350" marR="133350" marT="38100" marB="38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effectLst/>
                        </a:rPr>
                        <a:t>Process-level isolation, possibly less secure</a:t>
                      </a:r>
                      <a:endParaRPr lang="en-CA" dirty="0">
                        <a:effectLst/>
                      </a:endParaRPr>
                    </a:p>
                  </a:txBody>
                  <a:tcPr marL="133350" marR="133350" marT="38100" marB="38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0B0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81645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6C4C94B0-9166-DC45-A190-78E3DCBD8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7925" y="24622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781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9915102F-C406-477D-B8B3-5B9E10A3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To-Do List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D369063E-BDAF-4216-99AB-434F06AF6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en-US" dirty="0"/>
              <a:t>Read Chapters 3, 	Sec 1, 2 and part of 3</a:t>
            </a:r>
          </a:p>
          <a:p>
            <a:endParaRPr lang="en-US" altLang="en-US" dirty="0"/>
          </a:p>
          <a:p>
            <a:r>
              <a:rPr lang="en-US" altLang="en-US" dirty="0"/>
              <a:t>Start building your team</a:t>
            </a:r>
          </a:p>
        </p:txBody>
      </p:sp>
    </p:spTree>
    <p:extLst>
      <p:ext uri="{BB962C8B-B14F-4D97-AF65-F5344CB8AC3E}">
        <p14:creationId xmlns:p14="http://schemas.microsoft.com/office/powerpoint/2010/main" val="2886773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838200" y="320676"/>
            <a:ext cx="9982199" cy="105568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Communicating Entities in Distributed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Communicating entities in distributed systems can be classified into two types:</a:t>
            </a:r>
          </a:p>
          <a:p>
            <a:pPr lvl="1"/>
            <a:r>
              <a:rPr lang="en-US" altLang="en-US" sz="2600" dirty="0">
                <a:solidFill>
                  <a:srgbClr val="0070C0"/>
                </a:solidFill>
              </a:rPr>
              <a:t>System-oriented entities</a:t>
            </a:r>
          </a:p>
          <a:p>
            <a:pPr lvl="2"/>
            <a:r>
              <a:rPr lang="en-US" altLang="en-US" sz="2400" dirty="0"/>
              <a:t>Processes</a:t>
            </a:r>
          </a:p>
          <a:p>
            <a:pPr lvl="2"/>
            <a:r>
              <a:rPr lang="en-US" altLang="en-US" sz="2400" dirty="0"/>
              <a:t>Threads</a:t>
            </a:r>
          </a:p>
          <a:p>
            <a:pPr lvl="2"/>
            <a:r>
              <a:rPr lang="en-US" altLang="en-US" sz="2400" dirty="0"/>
              <a:t>Nodes</a:t>
            </a:r>
          </a:p>
          <a:p>
            <a:pPr lvl="4"/>
            <a:endParaRPr lang="en-US" altLang="en-US" sz="2400" dirty="0"/>
          </a:p>
          <a:p>
            <a:pPr lvl="1"/>
            <a:r>
              <a:rPr lang="en-US" altLang="en-US" sz="2600" dirty="0">
                <a:solidFill>
                  <a:srgbClr val="0070C0"/>
                </a:solidFill>
              </a:rPr>
              <a:t>Problem-oriented entities</a:t>
            </a:r>
          </a:p>
          <a:p>
            <a:pPr lvl="2"/>
            <a:r>
              <a:rPr lang="en-US" altLang="en-US" sz="2400" dirty="0"/>
              <a:t>Objects (in </a:t>
            </a:r>
            <a:r>
              <a:rPr lang="en-US" altLang="en-US" sz="2400" i="1" dirty="0"/>
              <a:t>object-oriented programming</a:t>
            </a:r>
            <a:r>
              <a:rPr lang="en-US" altLang="en-US" sz="2400" dirty="0"/>
              <a:t> based approaches)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9697FDAB-DD7C-9040-B8FA-053A13F33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550036104"/>
              </p:ext>
            </p:extLst>
          </p:nvPr>
        </p:nvGraphicFramePr>
        <p:xfrm>
          <a:off x="2819400" y="2438400"/>
          <a:ext cx="6781800" cy="4437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841248" y="1727200"/>
            <a:ext cx="10283952" cy="8382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Communication paradigms can be categorized into </a:t>
            </a:r>
            <a:r>
              <a:rPr lang="en-US" altLang="en-US" sz="2400" i="1" dirty="0">
                <a:solidFill>
                  <a:srgbClr val="00B050"/>
                </a:solidFill>
              </a:rPr>
              <a:t>three</a:t>
            </a:r>
            <a:r>
              <a:rPr lang="en-US" altLang="en-US" sz="2400" dirty="0">
                <a:solidFill>
                  <a:srgbClr val="00B050"/>
                </a:solidFill>
              </a:rPr>
              <a:t> types </a:t>
            </a:r>
            <a:r>
              <a:rPr lang="en-US" altLang="en-US" sz="2400" dirty="0"/>
              <a:t>based on </a:t>
            </a:r>
            <a:r>
              <a:rPr lang="en-US" altLang="en-US" sz="2400" dirty="0">
                <a:solidFill>
                  <a:srgbClr val="00B050"/>
                </a:solidFill>
              </a:rPr>
              <a:t>where the entities reside</a:t>
            </a:r>
            <a:r>
              <a:rPr lang="en-US" altLang="en-US" sz="2400" dirty="0"/>
              <a:t>. If entities are running on: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781550" y="4467136"/>
            <a:ext cx="29718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7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7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7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chemeClr val="tx1"/>
                </a:solidFill>
              </a:rPr>
              <a:t>Files, Signals, Shared Memory…</a:t>
            </a:r>
          </a:p>
        </p:txBody>
      </p:sp>
      <p:sp>
        <p:nvSpPr>
          <p:cNvPr id="38917" name="Title 1"/>
          <p:cNvSpPr>
            <a:spLocks noGrp="1"/>
          </p:cNvSpPr>
          <p:nvPr>
            <p:ph type="title"/>
          </p:nvPr>
        </p:nvSpPr>
        <p:spPr>
          <a:xfrm>
            <a:off x="841248" y="320676"/>
            <a:ext cx="9979151" cy="1055688"/>
          </a:xfrm>
        </p:spPr>
        <p:txBody>
          <a:bodyPr>
            <a:noAutofit/>
          </a:bodyPr>
          <a:lstStyle/>
          <a:p>
            <a:r>
              <a:rPr lang="en-US" altLang="en-US" dirty="0"/>
              <a:t>Classification of Communication Paradigms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629146" y="3215566"/>
            <a:ext cx="3352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7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7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7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chemeClr val="bg1"/>
                </a:solidFill>
              </a:rPr>
              <a:t>Global variables, Procedure calls, …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059045" y="3874952"/>
            <a:ext cx="2286000" cy="57308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/>
                </a:solidFill>
              </a:rPr>
              <a:t>2. Same Computer but     Different Address-Spaces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059045" y="2843123"/>
            <a:ext cx="2286000" cy="32861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/>
                </a:solidFill>
              </a:rPr>
              <a:t>1. Same Address-Space</a:t>
            </a:r>
          </a:p>
        </p:txBody>
      </p:sp>
      <p:sp>
        <p:nvSpPr>
          <p:cNvPr id="15" name="Oval 14"/>
          <p:cNvSpPr/>
          <p:nvPr/>
        </p:nvSpPr>
        <p:spPr>
          <a:xfrm>
            <a:off x="4629146" y="4784634"/>
            <a:ext cx="3124208" cy="2075528"/>
          </a:xfrm>
          <a:prstGeom prst="ellipse">
            <a:avLst/>
          </a:prstGeom>
          <a:solidFill>
            <a:srgbClr val="0070C0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14400000"/>
              <a:satOff val="-50003"/>
              <a:lumOff val="60001"/>
              <a:alphaOff val="0"/>
            </a:schemeClr>
          </a:fillRef>
          <a:effectRef idx="1">
            <a:schemeClr val="accent2">
              <a:hueOff val="-14400000"/>
              <a:satOff val="-50003"/>
              <a:lumOff val="60001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118234" y="5709214"/>
            <a:ext cx="23493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7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7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7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1400" b="1" dirty="0">
                <a:solidFill>
                  <a:schemeClr val="tx1"/>
                </a:solidFill>
              </a:rPr>
              <a:t>  Socket Communication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1400" b="1" dirty="0">
                <a:solidFill>
                  <a:schemeClr val="tx1"/>
                </a:solidFill>
              </a:rPr>
              <a:t>  Remote Invocation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5059045" y="5241834"/>
            <a:ext cx="2286000" cy="4572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/>
                </a:solidFill>
              </a:rPr>
              <a:t>3. Networked Computers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BC3C372F-13DC-FE4C-BC50-C6237838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8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6" grpId="0"/>
      <p:bldP spid="7" grpId="0"/>
      <p:bldP spid="18" grpId="0" animBg="1"/>
      <p:bldP spid="19" grpId="0" animBg="1"/>
      <p:bldP spid="20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588752" cy="4419600"/>
          </a:xfrm>
        </p:spPr>
        <p:txBody>
          <a:bodyPr/>
          <a:lstStyle/>
          <a:p>
            <a:r>
              <a:rPr lang="en-US" altLang="en-US" dirty="0"/>
              <a:t>A program to be executed needs more than just binary code. </a:t>
            </a:r>
          </a:p>
          <a:p>
            <a:r>
              <a:rPr lang="en-US" altLang="en-US" dirty="0"/>
              <a:t>It needs:</a:t>
            </a:r>
          </a:p>
          <a:p>
            <a:pPr lvl="1"/>
            <a:r>
              <a:rPr lang="en-US" altLang="en-US" dirty="0"/>
              <a:t>Memory, and</a:t>
            </a:r>
          </a:p>
          <a:p>
            <a:pPr lvl="1"/>
            <a:r>
              <a:rPr lang="en-US" altLang="en-US" dirty="0"/>
              <a:t>operating system resources</a:t>
            </a:r>
          </a:p>
          <a:p>
            <a:pPr lvl="2"/>
            <a:r>
              <a:rPr lang="en-US" altLang="en-US" dirty="0"/>
              <a:t>a register may hold an instruction, or storage address, </a:t>
            </a:r>
          </a:p>
          <a:p>
            <a:pPr lvl="2"/>
            <a:r>
              <a:rPr lang="en-CA" dirty="0"/>
              <a:t>program counter keeps track of where a computer is in its program sequence,</a:t>
            </a:r>
          </a:p>
          <a:p>
            <a:pPr lvl="2"/>
            <a:r>
              <a:rPr lang="en-CA" dirty="0"/>
              <a:t>“stack” is a data structure that stores information about the active subroutines of a computer program</a:t>
            </a:r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sz="1800" dirty="0"/>
          </a:p>
          <a:p>
            <a:endParaRPr lang="en-US" altLang="en-US" sz="1800" dirty="0"/>
          </a:p>
        </p:txBody>
      </p:sp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Processes vs Threads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5B80AAA-D5BC-2043-A7C3-3B33F9013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52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800831" y="1648150"/>
            <a:ext cx="10588752" cy="4419600"/>
          </a:xfrm>
        </p:spPr>
        <p:txBody>
          <a:bodyPr/>
          <a:lstStyle/>
          <a:p>
            <a:r>
              <a:rPr lang="en-US" altLang="en-US" dirty="0"/>
              <a:t>A computer </a:t>
            </a:r>
            <a:r>
              <a:rPr lang="en-CA" altLang="en-US" dirty="0"/>
              <a:t>process</a:t>
            </a:r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sz="1800" dirty="0"/>
          </a:p>
          <a:p>
            <a:endParaRPr lang="en-US" altLang="en-US" sz="1800" dirty="0"/>
          </a:p>
        </p:txBody>
      </p:sp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Processes vs Threads</a:t>
            </a:r>
          </a:p>
        </p:txBody>
      </p:sp>
      <p:pic>
        <p:nvPicPr>
          <p:cNvPr id="1026" name="Picture 2" descr="diagram of how processes work">
            <a:extLst>
              <a:ext uri="{FF2B5EF4-FFF2-40B4-BE49-F238E27FC236}">
                <a16:creationId xmlns:a16="http://schemas.microsoft.com/office/drawing/2014/main" id="{E4CFC52E-32AC-9C4F-9566-6105C971F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14600"/>
            <a:ext cx="80010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D9F451D4-6D69-A144-9DF7-27E3815FCCD1}"/>
              </a:ext>
            </a:extLst>
          </p:cNvPr>
          <p:cNvSpPr/>
          <p:nvPr/>
        </p:nvSpPr>
        <p:spPr>
          <a:xfrm rot="392522">
            <a:off x="8535246" y="3996618"/>
            <a:ext cx="2512074" cy="1362341"/>
          </a:xfrm>
          <a:prstGeom prst="clou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BCB89A-5F56-8B43-9EB5-79A77B944506}"/>
              </a:ext>
            </a:extLst>
          </p:cNvPr>
          <p:cNvSpPr/>
          <p:nvPr/>
        </p:nvSpPr>
        <p:spPr>
          <a:xfrm>
            <a:off x="8838496" y="4180841"/>
            <a:ext cx="22413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May we have </a:t>
            </a:r>
          </a:p>
          <a:p>
            <a:r>
              <a:rPr lang="en-US" sz="1600" dirty="0">
                <a:solidFill>
                  <a:schemeClr val="bg1"/>
                </a:solidFill>
              </a:rPr>
              <a:t>Multiple processes </a:t>
            </a:r>
          </a:p>
          <a:p>
            <a:r>
              <a:rPr lang="en-US" sz="1600" dirty="0">
                <a:solidFill>
                  <a:schemeClr val="bg1"/>
                </a:solidFill>
              </a:rPr>
              <a:t>Of the same program?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226014-ACD6-0A42-82D0-5342B6B46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761" y="4253758"/>
            <a:ext cx="1759793" cy="1935167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D75A862-7A22-F849-92EA-EFBCA885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800831" y="1648150"/>
            <a:ext cx="10588752" cy="4419600"/>
          </a:xfrm>
        </p:spPr>
        <p:txBody>
          <a:bodyPr/>
          <a:lstStyle/>
          <a:p>
            <a:r>
              <a:rPr lang="en-US" altLang="en-US" dirty="0"/>
              <a:t>A computer </a:t>
            </a:r>
            <a:r>
              <a:rPr lang="en-CA" altLang="en-US" dirty="0"/>
              <a:t>process</a:t>
            </a:r>
          </a:p>
          <a:p>
            <a:r>
              <a:rPr lang="en-CA" dirty="0"/>
              <a:t>Yes, but each process has a separate memory address space, i.e., a process runs independently and is isolated from other processes.</a:t>
            </a:r>
            <a:endParaRPr lang="en-CA" altLang="en-US" dirty="0"/>
          </a:p>
          <a:p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sz="1800" dirty="0"/>
          </a:p>
          <a:p>
            <a:endParaRPr lang="en-US" altLang="en-US" sz="1800" dirty="0"/>
          </a:p>
        </p:txBody>
      </p:sp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Processes vs Threads</a:t>
            </a:r>
          </a:p>
        </p:txBody>
      </p:sp>
      <p:pic>
        <p:nvPicPr>
          <p:cNvPr id="1026" name="Picture 2" descr="diagram of how processes work">
            <a:extLst>
              <a:ext uri="{FF2B5EF4-FFF2-40B4-BE49-F238E27FC236}">
                <a16:creationId xmlns:a16="http://schemas.microsoft.com/office/drawing/2014/main" id="{E4CFC52E-32AC-9C4F-9566-6105C971F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289" y="2924175"/>
            <a:ext cx="80010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38C872F-E11A-1347-8B42-7233E9902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685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800831" y="1648150"/>
            <a:ext cx="10588752" cy="4419600"/>
          </a:xfrm>
        </p:spPr>
        <p:txBody>
          <a:bodyPr/>
          <a:lstStyle/>
          <a:p>
            <a:r>
              <a:rPr lang="en-CA" dirty="0"/>
              <a:t>A thread could be defined as the unit of execution within a process.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sz="1800" dirty="0"/>
          </a:p>
          <a:p>
            <a:endParaRPr lang="en-US" altLang="en-US" sz="1800" dirty="0"/>
          </a:p>
        </p:txBody>
      </p:sp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Processes vs Threads</a:t>
            </a:r>
          </a:p>
        </p:txBody>
      </p:sp>
      <p:pic>
        <p:nvPicPr>
          <p:cNvPr id="3074" name="Picture 2" descr="diagram of threads in a process over time">
            <a:extLst>
              <a:ext uri="{FF2B5EF4-FFF2-40B4-BE49-F238E27FC236}">
                <a16:creationId xmlns:a16="http://schemas.microsoft.com/office/drawing/2014/main" id="{29AF2FE3-FA8E-B04F-98EA-3C8E57CA0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207" y="2133600"/>
            <a:ext cx="9144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3FC6B1F0-8B59-9E4C-8274-AA935565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021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801624" y="1376364"/>
            <a:ext cx="10588752" cy="4419600"/>
          </a:xfrm>
        </p:spPr>
        <p:txBody>
          <a:bodyPr/>
          <a:lstStyle/>
          <a:p>
            <a:r>
              <a:rPr lang="en-CA" dirty="0"/>
              <a:t>A thread could be defined as the unit of execution within a process.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sz="1800" dirty="0"/>
          </a:p>
          <a:p>
            <a:endParaRPr lang="en-US" altLang="en-US" sz="1800" dirty="0"/>
          </a:p>
        </p:txBody>
      </p:sp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Processes vs Threads</a:t>
            </a:r>
          </a:p>
        </p:txBody>
      </p:sp>
      <p:pic>
        <p:nvPicPr>
          <p:cNvPr id="5122" name="Picture 2" descr="diagram of single and multi-treaded process">
            <a:extLst>
              <a:ext uri="{FF2B5EF4-FFF2-40B4-BE49-F238E27FC236}">
                <a16:creationId xmlns:a16="http://schemas.microsoft.com/office/drawing/2014/main" id="{9D9FEF29-FCC4-3F4E-BC89-35665D3FF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057400"/>
            <a:ext cx="5026422" cy="462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0E012A59-8B87-2F42-AFAA-AF550CC3AE4A}"/>
              </a:ext>
            </a:extLst>
          </p:cNvPr>
          <p:cNvSpPr/>
          <p:nvPr/>
        </p:nvSpPr>
        <p:spPr>
          <a:xfrm rot="392522">
            <a:off x="8535246" y="3996618"/>
            <a:ext cx="2512074" cy="1362341"/>
          </a:xfrm>
          <a:prstGeom prst="clou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6E5CEF-5ED6-5A4A-A985-371CED956016}"/>
              </a:ext>
            </a:extLst>
          </p:cNvPr>
          <p:cNvSpPr/>
          <p:nvPr/>
        </p:nvSpPr>
        <p:spPr>
          <a:xfrm>
            <a:off x="8791296" y="4335741"/>
            <a:ext cx="2089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What multithreaded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process does share?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013E42-8423-EC4E-A770-2DD37548E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761" y="4253758"/>
            <a:ext cx="1759793" cy="1935167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4B33E06-AA00-E34F-BD91-5095F3D8C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7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4AC0632-33F1-445B-B027-01D37107F09C}" vid="{4AB33DC8-7FF9-44E5-AC94-643A2DA0114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27568</TotalTime>
  <Words>1234</Words>
  <Application>Microsoft Macintosh PowerPoint</Application>
  <PresentationFormat>Widescreen</PresentationFormat>
  <Paragraphs>320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Wingdings</vt:lpstr>
      <vt:lpstr>1_Office Theme</vt:lpstr>
      <vt:lpstr>Theme1</vt:lpstr>
      <vt:lpstr>Distributed Systems Design COMP 6231 </vt:lpstr>
      <vt:lpstr>Today…</vt:lpstr>
      <vt:lpstr>Communicating Entities in Distributed Systems</vt:lpstr>
      <vt:lpstr>Classification of Communication Paradigms</vt:lpstr>
      <vt:lpstr>Processes vs Threads</vt:lpstr>
      <vt:lpstr>Processes vs Threads</vt:lpstr>
      <vt:lpstr>Processes vs Threads</vt:lpstr>
      <vt:lpstr>Processes vs Threads</vt:lpstr>
      <vt:lpstr>Processes vs Threads</vt:lpstr>
      <vt:lpstr>Processes vs Threads</vt:lpstr>
      <vt:lpstr>Processes vs Threads</vt:lpstr>
      <vt:lpstr>Processes vs Threads</vt:lpstr>
      <vt:lpstr>Processes vs Threads</vt:lpstr>
      <vt:lpstr>Processes vs Threads</vt:lpstr>
      <vt:lpstr>Processes vs Threads</vt:lpstr>
      <vt:lpstr>Processes vs Threads</vt:lpstr>
      <vt:lpstr>Virtualization </vt:lpstr>
      <vt:lpstr>Virtualization </vt:lpstr>
      <vt:lpstr>Virtualization </vt:lpstr>
      <vt:lpstr>Ways of virtualization </vt:lpstr>
      <vt:lpstr>Zooming into VMs: performance </vt:lpstr>
      <vt:lpstr>VMs and cloud computing</vt:lpstr>
      <vt:lpstr>PowerPoint Presentation</vt:lpstr>
      <vt:lpstr>Docker and Linux Containers</vt:lpstr>
      <vt:lpstr>VMs vs Containers</vt:lpstr>
      <vt:lpstr>VMs vs Containers</vt:lpstr>
      <vt:lpstr>A To-Do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Stephen Macneil</dc:creator>
  <cp:lastModifiedBy>Essam Mansour</cp:lastModifiedBy>
  <cp:revision>1333</cp:revision>
  <dcterms:created xsi:type="dcterms:W3CDTF">2008-11-03T12:44:07Z</dcterms:created>
  <dcterms:modified xsi:type="dcterms:W3CDTF">2021-01-18T16:27:50Z</dcterms:modified>
</cp:coreProperties>
</file>